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2" r:id="rId3"/>
  </p:sldMasterIdLst>
  <p:notesMasterIdLst>
    <p:notesMasterId r:id="rId41"/>
  </p:notesMasterIdLst>
  <p:sldIdLst>
    <p:sldId id="29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showGuides="1">
      <p:cViewPr varScale="1">
        <p:scale>
          <a:sx n="88" d="100"/>
          <a:sy n="88" d="100"/>
        </p:scale>
        <p:origin x="44" y="4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3DD42C-A27F-47F3-A548-86F81CDDB08D}"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58E2B-7E4E-4809-9DFF-0D056A7E1AC9}" type="slidenum">
              <a:rPr lang="en-US" smtClean="0"/>
              <a:t>‹#›</a:t>
            </a:fld>
            <a:endParaRPr lang="en-US"/>
          </a:p>
        </p:txBody>
      </p:sp>
    </p:spTree>
    <p:extLst>
      <p:ext uri="{BB962C8B-B14F-4D97-AF65-F5344CB8AC3E}">
        <p14:creationId xmlns:p14="http://schemas.microsoft.com/office/powerpoint/2010/main" val="272890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9681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In this example, you can count the hashtags found in a Twitter stream over the last 10 minutes and update it every two seconds.</a:t>
            </a:r>
            <a:endParaRPr lang="en-US" dirty="0"/>
          </a:p>
          <a:p>
            <a:endParaRPr lang="en-US" dirty="0"/>
          </a:p>
          <a:p>
            <a:r>
              <a:rPr lang="en-US" b="1" u="sng" dirty="0"/>
              <a:t>Talking</a:t>
            </a:r>
            <a:r>
              <a:rPr lang="en-US" b="1" u="sng" baseline="0" dirty="0"/>
              <a:t> points</a:t>
            </a:r>
            <a:r>
              <a:rPr lang="en-US" b="0" u="none" baseline="0" dirty="0"/>
              <a:t>:</a:t>
            </a:r>
          </a:p>
          <a:p>
            <a:r>
              <a:rPr lang="en-US" dirty="0"/>
              <a:t>Once</a:t>
            </a:r>
            <a:r>
              <a:rPr lang="en-US" baseline="0" dirty="0"/>
              <a:t> you’ve defined the three types of values you have (tweets, hashtags, and count of tags), you can construct code to perform the operation you’ve written. This will encompass a window operation, window length, sliding interval, and callback operation.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56683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outlines what type of guarantees you can use in your </a:t>
            </a:r>
            <a:r>
              <a:rPr lang="en-US" b="0" u="none" baseline="0" dirty="0" err="1"/>
              <a:t>DStream</a:t>
            </a:r>
            <a:r>
              <a:rPr lang="en-US" b="0" u="none" baseline="0" dirty="0"/>
              <a:t>.</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dirty="0"/>
              <a:t>Spark provides both </a:t>
            </a:r>
            <a:r>
              <a:rPr lang="en-US" b="1" dirty="0"/>
              <a:t>exactly once </a:t>
            </a:r>
            <a:r>
              <a:rPr lang="en-US" b="0" dirty="0"/>
              <a:t>and </a:t>
            </a:r>
            <a:r>
              <a:rPr lang="en-US" b="1" dirty="0"/>
              <a:t>at least once </a:t>
            </a:r>
            <a:r>
              <a:rPr lang="en-US" b="0" dirty="0"/>
              <a:t>guarantees.</a:t>
            </a:r>
          </a:p>
          <a:p>
            <a:pPr marL="171450" indent="-171450">
              <a:buFont typeface="Arial" panose="020B0604020202020204" pitchFamily="34" charset="0"/>
              <a:buChar char="•"/>
            </a:pPr>
            <a:r>
              <a:rPr lang="en-US" b="0" dirty="0" err="1"/>
              <a:t>DStreams</a:t>
            </a:r>
            <a:r>
              <a:rPr lang="en-US" b="0" dirty="0"/>
              <a:t>, like RDDs, are fault-tolerant and can be recomputed from an input data source using the lineage.</a:t>
            </a:r>
          </a:p>
          <a:p>
            <a:pPr marL="171450" indent="-171450">
              <a:buFont typeface="Arial" panose="020B0604020202020204" pitchFamily="34" charset="0"/>
              <a:buChar char="•"/>
            </a:pPr>
            <a:r>
              <a:rPr lang="en-US" b="0" dirty="0"/>
              <a:t>However, it assumes that the input data is still available to be recomputed. It works if the data source itself is fault-tolerant and persistent (HDFS, Kafka).</a:t>
            </a:r>
          </a:p>
          <a:p>
            <a:pPr marL="171450" indent="-171450">
              <a:buFont typeface="Arial" panose="020B0604020202020204" pitchFamily="34" charset="0"/>
              <a:buChar char="•"/>
            </a:pPr>
            <a:r>
              <a:rPr lang="en-US" b="0" dirty="0"/>
              <a:t>If the data stream is delivered over a network (socket stream), then the default persistence behavior of Spark replicates data to two worker nodes. Any data received by a node but not yet replicated might be lost when the receiving node fails. </a:t>
            </a:r>
          </a:p>
          <a:p>
            <a:pPr marL="171450" indent="-171450">
              <a:buFont typeface="Arial" panose="020B0604020202020204" pitchFamily="34" charset="0"/>
              <a:buChar char="•"/>
            </a:pPr>
            <a:r>
              <a:rPr lang="en-US" b="0" dirty="0"/>
              <a:t>The application developer is responsible </a:t>
            </a:r>
            <a:r>
              <a:rPr lang="en-US" dirty="0"/>
              <a:t>for ensuring exactly once behavior for external updates (such as storing intermediate state in a database). Spark provides no support.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261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a:t>
            </a:r>
            <a:r>
              <a:rPr lang="en-US" b="0" u="none" baseline="0" dirty="0"/>
              <a:t> emphasizes the importance of getting data in-flight or “streaming” rather than getting data once it has been stored.</a:t>
            </a:r>
            <a:endParaRPr lang="en-US" dirty="0"/>
          </a:p>
          <a:p>
            <a:endParaRPr lang="en-US" dirty="0"/>
          </a:p>
          <a:p>
            <a:r>
              <a:rPr lang="en-US" b="1" u="sng" dirty="0"/>
              <a:t>Talking</a:t>
            </a:r>
            <a:r>
              <a:rPr lang="en-US" b="1" u="sng" baseline="0" dirty="0"/>
              <a:t> points</a:t>
            </a:r>
            <a:r>
              <a:rPr lang="en-US" b="0" u="none" baseline="0" dirty="0"/>
              <a:t>:</a:t>
            </a:r>
            <a:endParaRPr lang="en-US" b="0" u="none" dirty="0"/>
          </a:p>
          <a:p>
            <a:pPr marL="171450" indent="-171450">
              <a:buFont typeface="Arial" panose="020B0604020202020204" pitchFamily="34" charset="0"/>
              <a:buChar char="•"/>
            </a:pPr>
            <a:r>
              <a:rPr lang="en-US" dirty="0"/>
              <a:t>Data can lose much of its value if it’s not analyzed within milliseconds (or seconds) of being generated.</a:t>
            </a:r>
          </a:p>
          <a:p>
            <a:pPr marL="388712" lvl="1" indent="-171450">
              <a:buFont typeface="Arial" panose="020B0604020202020204" pitchFamily="34" charset="0"/>
              <a:buChar char="•"/>
            </a:pPr>
            <a:r>
              <a:rPr lang="en-US" dirty="0"/>
              <a:t>Examples: stock tickers, twitter streams, device events, and network signals.</a:t>
            </a:r>
          </a:p>
          <a:p>
            <a:pPr marL="171450" indent="-171450">
              <a:buFont typeface="Arial" panose="020B0604020202020204" pitchFamily="34" charset="0"/>
              <a:buChar char="•"/>
            </a:pPr>
            <a:r>
              <a:rPr lang="en-US" dirty="0"/>
              <a:t>Stream processing is about analyzing events in-flight, as they are streaming, rather than when they are stored in a database.</a:t>
            </a:r>
          </a:p>
          <a:p>
            <a:pPr marL="171450" indent="-171450">
              <a:buFont typeface="Arial" panose="020B0604020202020204" pitchFamily="34" charset="0"/>
              <a:buChar char="•"/>
            </a:pPr>
            <a:r>
              <a:rPr lang="en-US" dirty="0"/>
              <a:t>Use cases from stream processing:</a:t>
            </a:r>
          </a:p>
          <a:p>
            <a:pPr marL="388712" lvl="1" indent="-171450">
              <a:buFont typeface="Arial" panose="020B0604020202020204" pitchFamily="34" charset="0"/>
              <a:buChar char="•"/>
            </a:pPr>
            <a:r>
              <a:rPr lang="en-US" dirty="0"/>
              <a:t>Network monitoring</a:t>
            </a:r>
          </a:p>
          <a:p>
            <a:pPr marL="388712" lvl="1" indent="-171450">
              <a:buFont typeface="Arial" panose="020B0604020202020204" pitchFamily="34" charset="0"/>
              <a:buChar char="•"/>
            </a:pPr>
            <a:r>
              <a:rPr lang="en-US" dirty="0"/>
              <a:t>Intelligence and surveillance</a:t>
            </a:r>
          </a:p>
          <a:p>
            <a:pPr marL="388712" lvl="1" indent="-171450">
              <a:buFont typeface="Arial" panose="020B0604020202020204" pitchFamily="34" charset="0"/>
              <a:buChar char="•"/>
            </a:pPr>
            <a:r>
              <a:rPr lang="en-US" dirty="0"/>
              <a:t>Fraud detection and risk management</a:t>
            </a:r>
          </a:p>
          <a:p>
            <a:pPr marL="388712" lvl="1" indent="-171450">
              <a:buFont typeface="Arial" panose="020B0604020202020204" pitchFamily="34" charset="0"/>
              <a:buChar char="•"/>
            </a:pPr>
            <a:r>
              <a:rPr lang="en-US" dirty="0"/>
              <a:t>E-commerce</a:t>
            </a:r>
          </a:p>
          <a:p>
            <a:pPr marL="388712" lvl="1" indent="-171450">
              <a:buFont typeface="Arial" panose="020B0604020202020204" pitchFamily="34" charset="0"/>
              <a:buChar char="•"/>
            </a:pPr>
            <a:r>
              <a:rPr lang="en-US" dirty="0"/>
              <a:t>Smart order routing</a:t>
            </a:r>
          </a:p>
          <a:p>
            <a:pPr marL="388712" lvl="1" indent="-171450">
              <a:buFont typeface="Arial" panose="020B0604020202020204" pitchFamily="34" charset="0"/>
              <a:buChar char="•"/>
            </a:pPr>
            <a:r>
              <a:rPr lang="en-US" dirty="0"/>
              <a:t>Transaction cost analysis</a:t>
            </a:r>
          </a:p>
          <a:p>
            <a:pPr marL="388712" lvl="1" indent="-171450">
              <a:buFont typeface="Arial" panose="020B0604020202020204" pitchFamily="34" charset="0"/>
              <a:buChar char="•"/>
            </a:pPr>
            <a:r>
              <a:rPr lang="en-US" dirty="0"/>
              <a:t>Pricing and analytics</a:t>
            </a:r>
          </a:p>
          <a:p>
            <a:pPr marL="388712" lvl="1" indent="-171450">
              <a:buFont typeface="Arial" panose="020B0604020202020204" pitchFamily="34" charset="0"/>
              <a:buChar char="•"/>
            </a:pPr>
            <a:r>
              <a:rPr lang="en-US" dirty="0"/>
              <a:t>Algorithmic trading</a:t>
            </a:r>
          </a:p>
          <a:p>
            <a:pPr marL="388712" lvl="1" indent="-171450">
              <a:buFont typeface="Arial" panose="020B0604020202020204" pitchFamily="34" charset="0"/>
              <a:buChar char="•"/>
            </a:pPr>
            <a:r>
              <a:rPr lang="en-US" dirty="0"/>
              <a:t>Data warehouse augmentation</a:t>
            </a:r>
          </a:p>
          <a:p>
            <a:pPr marL="171450" indent="-171450">
              <a:buFont typeface="Arial" panose="020B0604020202020204" pitchFamily="34" charset="0"/>
              <a:buChar char="•"/>
            </a:pP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36559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Spark Streaming (Channel 9)</a:t>
            </a:r>
            <a:endParaRPr lang="en-US" b="1" u="sng" dirty="0"/>
          </a:p>
          <a:p>
            <a:r>
              <a:rPr lang="en-US" b="0" dirty="0"/>
              <a:t>https://channel9.msdn.com/Series/Azure-Data-Lake/Whats-up-with-Spark55-Spark-Streaming</a:t>
            </a:r>
          </a:p>
          <a:p>
            <a:endParaRPr lang="en-US" b="0" dirty="0"/>
          </a:p>
          <a:p>
            <a:r>
              <a:rPr lang="en-US" b="0" dirty="0"/>
              <a:t>Microsoft Azure –</a:t>
            </a:r>
            <a:r>
              <a:rPr lang="en-US" b="0" baseline="0" dirty="0"/>
              <a:t> Spark Streaming</a:t>
            </a:r>
            <a:r>
              <a:rPr lang="en-US" b="0" dirty="0"/>
              <a:t>: Create an Events Hub</a:t>
            </a:r>
          </a:p>
          <a:p>
            <a:r>
              <a:rPr lang="en-US" b="0" dirty="0"/>
              <a:t>https://azure.microsoft.com/en-us/documentation/articles/hdinsight-apache-spark-eventhub-streaming/</a:t>
            </a:r>
          </a:p>
          <a:p>
            <a:endParaRPr lang="en-US" b="0" dirty="0"/>
          </a:p>
          <a:p>
            <a:r>
              <a:rPr lang="en-US" b="0" dirty="0"/>
              <a:t>Microsoft Azure – </a:t>
            </a:r>
            <a:r>
              <a:rPr lang="en-US" b="0" baseline="0" dirty="0"/>
              <a:t>Spark Streaming</a:t>
            </a:r>
            <a:r>
              <a:rPr lang="en-US" b="0" dirty="0"/>
              <a:t>: Use a Scala application to send messages to Event Hub</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https://azure.microsoft.com/en-us/documentation/articles/hdinsight-apache-spark-eventhub-streaming/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Microsoft Azure – Spark Streaming: Run the applications remotely on a Spark cluster using Livy</a:t>
            </a:r>
          </a:p>
          <a:p>
            <a:r>
              <a:rPr lang="en-US" b="0" dirty="0"/>
              <a:t>https://azure.microsoft.com/en-us/documentation/articles/hdinsight-apache-spark-eventhub-streaming/</a:t>
            </a:r>
          </a:p>
          <a:p>
            <a:endParaRPr lang="en-US" b="0" dirty="0"/>
          </a:p>
          <a:p>
            <a:r>
              <a:rPr lang="en-US" b="0" dirty="0"/>
              <a:t>Microsoft Azure – </a:t>
            </a:r>
            <a:r>
              <a:rPr lang="en-US" b="0" baseline="0" dirty="0"/>
              <a:t>Spark Streaming</a:t>
            </a:r>
            <a:r>
              <a:rPr lang="en-US" b="0" dirty="0"/>
              <a:t>: Update the Scala streaming application for receiving the events</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https://azure.microsoft.com/en-us/documentation/articles/hdinsight-apache-spark-eventhub-streaming/</a:t>
            </a:r>
          </a:p>
          <a:p>
            <a:endParaRPr lang="en-US" b="0" dirty="0"/>
          </a:p>
          <a:p>
            <a:r>
              <a:rPr lang="en-US" b="0" dirty="0"/>
              <a:t>Apache Spark</a:t>
            </a:r>
            <a:r>
              <a:rPr lang="en-US" b="0" baseline="0" dirty="0"/>
              <a:t> – Spark Core/Streaming: </a:t>
            </a:r>
            <a:r>
              <a:rPr lang="en-US" b="0" dirty="0">
                <a:effectLst/>
              </a:rPr>
              <a:t>Running the Examples and Shell - A Quick Example: Scala</a:t>
            </a:r>
            <a:endParaRPr lang="en-US" b="0" baseline="0" dirty="0"/>
          </a:p>
          <a:p>
            <a:r>
              <a:rPr lang="en-US" b="0" dirty="0"/>
              <a:t>https://spark.apache.org/docs/1.5.1/streaming-programming-guide.html#a-quick-example</a:t>
            </a:r>
          </a:p>
          <a:p>
            <a:endParaRPr lang="en-US" b="0" dirty="0"/>
          </a:p>
          <a:p>
            <a:r>
              <a:rPr lang="en-US" b="0" dirty="0" err="1"/>
              <a:t>Github</a:t>
            </a:r>
            <a:r>
              <a:rPr lang="en-US" b="0" baseline="0" dirty="0"/>
              <a:t> – Spark Streaming Examples</a:t>
            </a:r>
            <a:endParaRPr lang="en-US" b="0" dirty="0"/>
          </a:p>
          <a:p>
            <a:r>
              <a:rPr lang="en-US" b="0" dirty="0"/>
              <a:t>https://github.com/hdinsight/spark-streaming-data-persistence-examples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2204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begins a demo showing how to use a </a:t>
            </a:r>
            <a:r>
              <a:rPr lang="en-US" dirty="0"/>
              <a:t>Scala application to send messages to Event Hub and update the Scala streaming application for receiving the events. </a:t>
            </a:r>
          </a:p>
          <a:p>
            <a:endParaRPr lang="en-US" dirty="0"/>
          </a:p>
          <a:p>
            <a:r>
              <a:rPr lang="en-US" b="1" u="sng" dirty="0"/>
              <a:t>Talking</a:t>
            </a:r>
            <a:r>
              <a:rPr lang="en-US" b="1" u="sng" baseline="0" dirty="0"/>
              <a:t> points</a:t>
            </a:r>
            <a:r>
              <a:rPr lang="en-US" dirty="0"/>
              <a:t>:</a:t>
            </a:r>
          </a:p>
          <a:p>
            <a:r>
              <a:rPr lang="en-US" dirty="0"/>
              <a:t>This is how the streaming solution flows:</a:t>
            </a:r>
          </a:p>
          <a:p>
            <a:pPr marL="171450" indent="-171450">
              <a:buFont typeface="Arial" panose="020B0604020202020204" pitchFamily="34" charset="0"/>
              <a:buChar char="•"/>
            </a:pPr>
            <a:r>
              <a:rPr lang="en-US" dirty="0"/>
              <a:t>Create an Azure Event Hub that will receive a stream of events.</a:t>
            </a:r>
          </a:p>
          <a:p>
            <a:pPr marL="171450" indent="-171450">
              <a:buFont typeface="Arial" panose="020B0604020202020204" pitchFamily="34" charset="0"/>
              <a:buChar char="•"/>
            </a:pPr>
            <a:r>
              <a:rPr lang="en-US" dirty="0"/>
              <a:t>Run a local standalone application that generates events and pushes it to the Azure Event Hub. </a:t>
            </a:r>
          </a:p>
          <a:p>
            <a:pPr marL="171450" indent="-171450">
              <a:buFont typeface="Arial" panose="020B0604020202020204" pitchFamily="34" charset="0"/>
              <a:buChar char="•"/>
            </a:pPr>
            <a:r>
              <a:rPr lang="en-US" dirty="0"/>
              <a:t>Run a streaming application remotely on a Spark cluster that reads streaming events from Azure Event Hub and pushes it out to different locations (Azure Blob, Hive table, and SQL Database table). </a:t>
            </a: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 this demo, we</a:t>
            </a:r>
            <a:r>
              <a:rPr lang="en-US" sz="900" b="0" i="0" kern="1200" baseline="0" dirty="0">
                <a:solidFill>
                  <a:schemeClr val="tx1"/>
                </a:solidFill>
                <a:effectLst/>
                <a:latin typeface="Segoe UI Light" pitchFamily="34" charset="0"/>
                <a:ea typeface="+mn-ea"/>
                <a:cs typeface="+mn-cs"/>
              </a:rPr>
              <a:t> will show how to </a:t>
            </a:r>
            <a:r>
              <a:rPr lang="en-US" dirty="0"/>
              <a:t>create an Azure Event Hub, ingest messages into an Event Hub using a console application in Java, and retrieve them in parallel using a Spark application written in Scala. This application consumes the data streamed through Event Hubs and routes it to different outputs (Azure Storage Blob, Hive table, and SQL table).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First we will c</a:t>
            </a:r>
            <a:r>
              <a:rPr lang="en-US" b="0" dirty="0"/>
              <a:t>reate an Azure Event Hub. You can create</a:t>
            </a:r>
            <a:r>
              <a:rPr lang="en-US" b="0" baseline="0" dirty="0"/>
              <a:t> an Event Hub from </a:t>
            </a:r>
            <a:r>
              <a:rPr lang="en-US" b="0" dirty="0"/>
              <a:t>the Azure Portal,</a:t>
            </a:r>
            <a:r>
              <a:rPr lang="en-US" b="0" baseline="0" dirty="0"/>
              <a:t> under </a:t>
            </a:r>
            <a:r>
              <a:rPr lang="en-US" b="0" dirty="0"/>
              <a:t>Service Bus &gt; Event Hub &gt; Custom Create.</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For configuring</a:t>
            </a:r>
            <a:r>
              <a:rPr lang="en-US" sz="900" b="0" i="0" kern="1200" baseline="0" dirty="0">
                <a:solidFill>
                  <a:schemeClr val="tx1"/>
                </a:solidFill>
                <a:effectLst/>
                <a:latin typeface="Segoe UI Light" pitchFamily="34" charset="0"/>
                <a:ea typeface="+mn-ea"/>
                <a:cs typeface="+mn-cs"/>
              </a:rPr>
              <a:t> the </a:t>
            </a:r>
            <a:r>
              <a:rPr lang="en-US" sz="900" b="0" i="0" kern="1200" dirty="0">
                <a:solidFill>
                  <a:schemeClr val="tx1"/>
                </a:solidFill>
                <a:effectLst/>
                <a:latin typeface="Segoe UI Light" pitchFamily="34" charset="0"/>
                <a:ea typeface="+mn-ea"/>
                <a:cs typeface="+mn-cs"/>
              </a:rPr>
              <a:t>Event Hub you need to provide the right partition count and message retention values.</a:t>
            </a:r>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2054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shows how to c</a:t>
            </a:r>
            <a:r>
              <a:rPr lang="en-US" dirty="0"/>
              <a:t>reate an Azure Event Hub that will receive a stream of events.</a:t>
            </a: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For configuring</a:t>
            </a:r>
            <a:r>
              <a:rPr lang="en-US" sz="900" b="0" i="0" kern="1200" baseline="0" dirty="0">
                <a:solidFill>
                  <a:schemeClr val="tx1"/>
                </a:solidFill>
                <a:effectLst/>
                <a:latin typeface="Segoe UI Light" pitchFamily="34" charset="0"/>
                <a:ea typeface="+mn-ea"/>
                <a:cs typeface="+mn-cs"/>
              </a:rPr>
              <a:t> the </a:t>
            </a:r>
            <a:r>
              <a:rPr lang="en-US" sz="900" b="0" i="0" kern="1200" dirty="0">
                <a:solidFill>
                  <a:schemeClr val="tx1"/>
                </a:solidFill>
                <a:effectLst/>
                <a:latin typeface="Segoe UI Light" pitchFamily="34" charset="0"/>
                <a:ea typeface="+mn-ea"/>
                <a:cs typeface="+mn-cs"/>
              </a:rPr>
              <a:t>Event Hub,</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provide the right partition count and message retention values.</a:t>
            </a:r>
            <a:r>
              <a:rPr lang="en-US" sz="900" b="0" i="0" kern="1200" baseline="0" dirty="0">
                <a:solidFill>
                  <a:schemeClr val="tx1"/>
                </a:solidFill>
                <a:effectLst/>
                <a:latin typeface="Segoe UI Light" pitchFamily="34" charset="0"/>
                <a:ea typeface="+mn-ea"/>
                <a:cs typeface="+mn-cs"/>
              </a:rPr>
              <a:t> For this demo we have used </a:t>
            </a:r>
            <a:r>
              <a:rPr lang="en-US" sz="900" b="0" kern="1200" dirty="0">
                <a:solidFill>
                  <a:schemeClr val="tx1"/>
                </a:solidFill>
                <a:effectLst/>
                <a:latin typeface="Segoe UI Light" pitchFamily="34" charset="0"/>
                <a:ea typeface="+mn-ea"/>
                <a:cs typeface="+mn-cs"/>
              </a:rPr>
              <a:t>a partition count of 10 and a message retention value of 1. Make</a:t>
            </a:r>
            <a:r>
              <a:rPr lang="en-US" sz="900" b="0" kern="1200" baseline="0" dirty="0">
                <a:solidFill>
                  <a:schemeClr val="tx1"/>
                </a:solidFill>
                <a:effectLst/>
                <a:latin typeface="Segoe UI Light" pitchFamily="34" charset="0"/>
                <a:ea typeface="+mn-ea"/>
                <a:cs typeface="+mn-cs"/>
              </a:rPr>
              <a:t> sure</a:t>
            </a:r>
            <a:r>
              <a:rPr lang="en-US" sz="900" b="0" kern="1200" dirty="0">
                <a:solidFill>
                  <a:schemeClr val="tx1"/>
                </a:solidFill>
                <a:effectLst/>
                <a:latin typeface="Segoe UI Light" pitchFamily="34" charset="0"/>
                <a:ea typeface="+mn-ea"/>
                <a:cs typeface="+mn-cs"/>
              </a:rPr>
              <a:t> to note the partition count because we will need this value in </a:t>
            </a:r>
            <a:r>
              <a:rPr lang="en-US" sz="900" b="0" kern="1200" baseline="0" dirty="0">
                <a:solidFill>
                  <a:schemeClr val="tx1"/>
                </a:solidFill>
                <a:effectLst/>
                <a:latin typeface="Segoe UI Light" pitchFamily="34" charset="0"/>
                <a:ea typeface="+mn-ea"/>
                <a:cs typeface="+mn-cs"/>
              </a:rPr>
              <a:t>the sender application.</a:t>
            </a: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6905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shows how to c</a:t>
            </a:r>
            <a:r>
              <a:rPr lang="en-US" dirty="0"/>
              <a:t>reate an Azure Event Hub that will receive a stream of events.</a:t>
            </a: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Now we need to configure the Event Hub by creating the two access policies for send and listen permission. After creating this, make sure to note the c</a:t>
            </a:r>
            <a:r>
              <a:rPr lang="en-US" b="0" dirty="0"/>
              <a:t>onnection information from the bottom of the Dashboard</a:t>
            </a:r>
            <a:r>
              <a:rPr lang="en-US" b="0" baseline="0" dirty="0"/>
              <a:t> </a:t>
            </a:r>
            <a:r>
              <a:rPr lang="en-US" b="0" dirty="0"/>
              <a:t>to retrieve and save the connection strings for the Event Hub using the two policies.</a:t>
            </a:r>
            <a:endParaRPr lang="en-US" sz="900" b="0" i="0" u="none" kern="1200" baseline="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7618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shows how to u</a:t>
            </a:r>
            <a:r>
              <a:rPr lang="en-US" b="0" dirty="0"/>
              <a:t>se a Scala application to send messages to Event Hub and then update the Scala streaming application for receiving the events.</a:t>
            </a:r>
            <a:endParaRPr lang="en-US" sz="900" b="0"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dirty="0"/>
              <a:t>In this part</a:t>
            </a:r>
            <a:r>
              <a:rPr lang="en-US" baseline="0" dirty="0"/>
              <a:t>, we </a:t>
            </a:r>
            <a:r>
              <a:rPr lang="en-US" dirty="0"/>
              <a:t>use a standalone local Scala application to send a stream of events to the Azure Event Hub that we created in the previous step. We will use a sample application that is available on GitHub at https://github.com/hdinsight/eventhubs-sample-event-producer. We will use this application to send messages to the Event Hub.</a:t>
            </a:r>
          </a:p>
          <a:p>
            <a:pPr marL="171450" indent="-171450">
              <a:buFont typeface="Arial" panose="020B0604020202020204" pitchFamily="34" charset="0"/>
              <a:buChar char="•"/>
            </a:pPr>
            <a:r>
              <a:rPr lang="en-US" dirty="0"/>
              <a:t>Open the application, </a:t>
            </a:r>
            <a:r>
              <a:rPr lang="en-US" b="1" dirty="0" err="1"/>
              <a:t>EventhubsSampleEventProducer</a:t>
            </a:r>
            <a:r>
              <a:rPr lang="en-US" dirty="0"/>
              <a:t>, in IntelliJ IDEA. From the </a:t>
            </a:r>
            <a:r>
              <a:rPr lang="en-US" b="1" dirty="0"/>
              <a:t>Build</a:t>
            </a:r>
            <a:r>
              <a:rPr lang="en-US" dirty="0"/>
              <a:t> menu, click </a:t>
            </a:r>
            <a:r>
              <a:rPr lang="en-US" b="1" dirty="0"/>
              <a:t>Make Project</a:t>
            </a:r>
            <a:r>
              <a:rPr lang="en-US" dirty="0"/>
              <a:t>. Create</a:t>
            </a:r>
            <a:r>
              <a:rPr lang="en-US" baseline="0" dirty="0"/>
              <a:t> the</a:t>
            </a:r>
            <a:r>
              <a:rPr lang="en-US" dirty="0"/>
              <a:t> output jar under </a:t>
            </a:r>
            <a:r>
              <a:rPr lang="en-US" b="1" dirty="0"/>
              <a:t>\out\artifacts</a:t>
            </a:r>
          </a:p>
          <a:p>
            <a:pPr marL="171450" indent="-171450">
              <a:buFont typeface="Arial" panose="020B0604020202020204" pitchFamily="34" charset="0"/>
              <a:buChar char="•"/>
            </a:pPr>
            <a:r>
              <a:rPr lang="en-US" b="0" dirty="0"/>
              <a:t>Next, update the Scala streaming application for receiving the events. You can find a</a:t>
            </a:r>
            <a:r>
              <a:rPr lang="en-US" dirty="0"/>
              <a:t> sample Scala application to receive the event and route it to different destinations at https://github.com/hdinsight/spark-streaming-data-persistence-examples. </a:t>
            </a:r>
          </a:p>
          <a:p>
            <a:pPr marL="171450" indent="-171450">
              <a:buFont typeface="Arial" panose="020B0604020202020204" pitchFamily="34" charset="0"/>
              <a:buChar char="•"/>
            </a:pPr>
            <a:r>
              <a:rPr lang="en-US" dirty="0"/>
              <a:t>For using this application, launch IntelliJ IDEA. </a:t>
            </a:r>
          </a:p>
          <a:p>
            <a:pPr marL="171450" indent="-171450">
              <a:buFont typeface="Arial" panose="020B0604020202020204" pitchFamily="34" charset="0"/>
              <a:buChar char="•"/>
            </a:pPr>
            <a:r>
              <a:rPr lang="en-US" dirty="0"/>
              <a:t>From the launch screen, select </a:t>
            </a:r>
            <a:r>
              <a:rPr lang="en-US" b="1" dirty="0"/>
              <a:t>Check out from Version Control</a:t>
            </a:r>
            <a:r>
              <a:rPr lang="en-US" dirty="0"/>
              <a:t> and then click </a:t>
            </a:r>
            <a:r>
              <a:rPr lang="en-US" b="1" dirty="0" err="1"/>
              <a:t>Git</a:t>
            </a:r>
            <a:r>
              <a:rPr lang="en-US" dirty="0"/>
              <a:t>.</a:t>
            </a:r>
            <a:endParaRPr lang="en-US" b="0"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55176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continues the demo showing how to u</a:t>
            </a:r>
            <a:r>
              <a:rPr lang="en-US" b="0" dirty="0"/>
              <a:t>se a Scala application to send messages to Event Hub and then update the Scala streaming application for receiving the events.</a:t>
            </a:r>
            <a:endParaRPr lang="en-US" sz="900" b="0"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In the </a:t>
            </a:r>
            <a:r>
              <a:rPr lang="en-US" b="1" dirty="0"/>
              <a:t>Clone Repository</a:t>
            </a:r>
            <a:r>
              <a:rPr lang="en-US" dirty="0"/>
              <a:t> dialog box, provide the URL to the </a:t>
            </a:r>
            <a:r>
              <a:rPr lang="en-US" dirty="0" err="1"/>
              <a:t>Git</a:t>
            </a:r>
            <a:r>
              <a:rPr lang="en-US" dirty="0"/>
              <a:t> repository to clone from.</a:t>
            </a:r>
          </a:p>
          <a:p>
            <a:pPr marL="171450" indent="-171450">
              <a:buFont typeface="Arial" panose="020B0604020202020204" pitchFamily="34" charset="0"/>
              <a:buChar char="•"/>
            </a:pPr>
            <a:r>
              <a:rPr lang="en-US" dirty="0"/>
              <a:t>Specify the directory.</a:t>
            </a:r>
          </a:p>
          <a:p>
            <a:pPr marL="171450" indent="-171450">
              <a:buFont typeface="Arial" panose="020B0604020202020204" pitchFamily="34" charset="0"/>
              <a:buChar char="•"/>
            </a:pPr>
            <a:r>
              <a:rPr lang="en-US" dirty="0"/>
              <a:t>Click </a:t>
            </a:r>
            <a:r>
              <a:rPr lang="en-US" b="1" dirty="0"/>
              <a:t>Clone</a:t>
            </a:r>
            <a:r>
              <a:rPr lang="en-US" dirty="0"/>
              <a:t>.</a:t>
            </a:r>
            <a:endParaRPr lang="en-US" sz="900" b="0" i="0" u="none"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73137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continues the demo showing how to u</a:t>
            </a:r>
            <a:r>
              <a:rPr lang="en-US" b="0" dirty="0"/>
              <a:t>se a Scala application to send messages to Event Hub and then update the Scala streaming application for receiving the events.</a:t>
            </a:r>
            <a:endParaRPr lang="en-US" sz="900" b="0"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0" indent="0">
              <a:buFont typeface="Arial" panose="020B0604020202020204" pitchFamily="34" charset="0"/>
              <a:buNone/>
            </a:pPr>
            <a:r>
              <a:rPr lang="en-US" b="0" dirty="0"/>
              <a:t>Open the Project View. It should resemble the view shown in the</a:t>
            </a:r>
            <a:r>
              <a:rPr lang="en-US" b="0" baseline="0" dirty="0"/>
              <a:t> slide.</a:t>
            </a:r>
            <a:endParaRPr lang="en-US" sz="900" b="0" i="0" u="none"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2013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62088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continues the demo showing how to u</a:t>
            </a:r>
            <a:r>
              <a:rPr lang="en-US" b="0" dirty="0"/>
              <a:t>se a Scala application to send messages to Event Hub and then update the Scala streaming application for receiving the events.</a:t>
            </a:r>
            <a:endParaRPr lang="en-US" sz="900" b="0"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b="0" dirty="0"/>
              <a:t>Next,</a:t>
            </a:r>
            <a:r>
              <a:rPr lang="en-US" b="0" baseline="0" dirty="0"/>
              <a:t> open the </a:t>
            </a:r>
            <a:r>
              <a:rPr lang="en-US" b="0" dirty="0"/>
              <a:t>pom.xml</a:t>
            </a:r>
            <a:r>
              <a:rPr lang="en-US" b="0" baseline="0" dirty="0"/>
              <a:t> to ensure that </a:t>
            </a:r>
            <a:r>
              <a:rPr lang="en-US" b="0" dirty="0"/>
              <a:t>the Spark version is correct.</a:t>
            </a:r>
            <a:r>
              <a:rPr lang="en-US" b="0" baseline="0" dirty="0"/>
              <a:t> </a:t>
            </a:r>
            <a:endParaRPr lang="en-US" b="0" dirty="0"/>
          </a:p>
          <a:p>
            <a:pPr marL="171450" indent="-171450">
              <a:buFont typeface="Arial" panose="020B0604020202020204" pitchFamily="34" charset="0"/>
              <a:buChar char="•"/>
            </a:pPr>
            <a:r>
              <a:rPr lang="en-US" b="0" dirty="0"/>
              <a:t>Under node, look for the above</a:t>
            </a:r>
            <a:r>
              <a:rPr lang="en-US" b="0" baseline="0" dirty="0"/>
              <a:t> code</a:t>
            </a:r>
            <a:r>
              <a:rPr lang="en-US" b="0" dirty="0"/>
              <a:t> snippet and verify the Spark version. </a:t>
            </a:r>
          </a:p>
          <a:p>
            <a:pPr marL="171450" indent="-171450">
              <a:buFont typeface="Arial" panose="020B0604020202020204" pitchFamily="34" charset="0"/>
              <a:buChar char="•"/>
            </a:pPr>
            <a:r>
              <a:rPr lang="en-US" b="0" dirty="0"/>
              <a:t>Make sure the value for </a:t>
            </a:r>
            <a:r>
              <a:rPr lang="en-US" b="0" dirty="0" err="1"/>
              <a:t>spark.version</a:t>
            </a:r>
            <a:r>
              <a:rPr lang="en-US" b="0" dirty="0"/>
              <a:t> is set to 1.5.1.</a:t>
            </a:r>
            <a:endParaRPr lang="en-US" sz="900" b="0" i="0" u="none"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83710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continues the demo showing how to u</a:t>
            </a:r>
            <a:r>
              <a:rPr lang="en-US" b="0" dirty="0"/>
              <a:t>se a Scala application to send messages to Event Hub and then update the Scala streaming application for receiving the events.</a:t>
            </a:r>
            <a:endParaRPr lang="en-US" sz="900" b="0"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b="0" dirty="0"/>
              <a:t>The application requires two dependency jars:</a:t>
            </a:r>
          </a:p>
          <a:p>
            <a:pPr marL="171450" indent="-171450">
              <a:buFont typeface="Arial" panose="020B0604020202020204" pitchFamily="34" charset="0"/>
              <a:buChar char="•"/>
            </a:pPr>
            <a:r>
              <a:rPr lang="en-US" b="0" i="1" dirty="0" err="1"/>
              <a:t>EventHub</a:t>
            </a:r>
            <a:r>
              <a:rPr lang="en-US" b="0" i="1" dirty="0"/>
              <a:t> receiver jar</a:t>
            </a:r>
            <a:r>
              <a:rPr lang="en-US" b="0" dirty="0"/>
              <a:t>. This is required for Spark to receive the messages from Event Hub. This jar is available on your Spark Linux cluster at /</a:t>
            </a:r>
            <a:r>
              <a:rPr lang="en-US" b="0" dirty="0" err="1"/>
              <a:t>usr</a:t>
            </a:r>
            <a:r>
              <a:rPr lang="en-US" b="0" dirty="0"/>
              <a:t>/</a:t>
            </a:r>
            <a:r>
              <a:rPr lang="en-US" b="0" dirty="0" err="1"/>
              <a:t>hdp</a:t>
            </a:r>
            <a:r>
              <a:rPr lang="en-US" b="0" dirty="0"/>
              <a:t>/current/spark-client/lib/spark-streaming-eventhubs-example-1.5.1.2.3.2.1-12-jar-with-dependencies.jar. You can use </a:t>
            </a:r>
            <a:r>
              <a:rPr lang="en-US" b="0" dirty="0" err="1"/>
              <a:t>pscp</a:t>
            </a:r>
            <a:r>
              <a:rPr lang="en-US" b="0" dirty="0"/>
              <a:t> to copy the jar to your local computer.</a:t>
            </a:r>
          </a:p>
          <a:p>
            <a:pPr marL="171450" indent="-171450">
              <a:buFont typeface="Arial" panose="020B0604020202020204" pitchFamily="34" charset="0"/>
              <a:buChar char="•"/>
            </a:pPr>
            <a:r>
              <a:rPr lang="en-US" b="0" i="1" dirty="0"/>
              <a:t>JDBC driver jar</a:t>
            </a:r>
            <a:r>
              <a:rPr lang="en-US" b="0" dirty="0"/>
              <a:t>. This is required to write the messages received from Event Hub into an Azure SQL Database. You can download v4.1 or later of this jar file from </a:t>
            </a:r>
            <a:r>
              <a:rPr lang="nn-NO" b="0" dirty="0"/>
              <a:t>Microsoft JDBC Driver for SQL Server - </a:t>
            </a:r>
            <a:r>
              <a:rPr lang="en-US" sz="900" b="0" kern="1200" dirty="0">
                <a:solidFill>
                  <a:schemeClr val="tx1"/>
                </a:solidFill>
                <a:latin typeface="Segoe UI Light" pitchFamily="34" charset="0"/>
                <a:ea typeface="+mn-ea"/>
                <a:cs typeface="+mn-cs"/>
              </a:rPr>
              <a:t>https://msdn.microsoft.com/en-us/sqlserver/aa937724.aspx</a:t>
            </a:r>
          </a:p>
          <a:p>
            <a:pPr marL="0" indent="0">
              <a:buFont typeface="Arial" panose="020B0604020202020204" pitchFamily="34" charset="0"/>
              <a:buNone/>
            </a:pPr>
            <a:endParaRPr lang="en-US" b="0" baseline="0" dirty="0"/>
          </a:p>
          <a:p>
            <a:pPr marL="0" indent="0">
              <a:buFont typeface="Arial" panose="020B0604020202020204" pitchFamily="34" charset="0"/>
              <a:buNone/>
            </a:pPr>
            <a:r>
              <a:rPr lang="en-US" b="0" baseline="0" dirty="0"/>
              <a:t>Next, a</a:t>
            </a:r>
            <a:r>
              <a:rPr lang="en-US" b="0" dirty="0"/>
              <a:t>dd references to these jars in the project library.  </a:t>
            </a:r>
          </a:p>
          <a:p>
            <a:pPr lvl="1"/>
            <a:r>
              <a:rPr lang="en-US" b="0" dirty="0"/>
              <a:t>Go</a:t>
            </a:r>
            <a:r>
              <a:rPr lang="en-US" b="0" baseline="0" dirty="0"/>
              <a:t> to the</a:t>
            </a:r>
            <a:r>
              <a:rPr lang="en-US" b="0" dirty="0"/>
              <a:t> IntelliJ IDEA window where you have the application, under the Project Structure, and then Libraries. </a:t>
            </a:r>
          </a:p>
          <a:p>
            <a:pPr lvl="1"/>
            <a:r>
              <a:rPr lang="en-US" b="0" dirty="0"/>
              <a:t>Click the add icon ( ), click Java, and then navigate to the location where you downloaded the </a:t>
            </a:r>
            <a:r>
              <a:rPr lang="en-US" b="0" dirty="0" err="1"/>
              <a:t>EventHub</a:t>
            </a:r>
            <a:r>
              <a:rPr lang="en-US" b="0" dirty="0"/>
              <a:t> receiver jar. Repeat the same step to add the JDBC jar as well to the project library.</a:t>
            </a:r>
          </a:p>
          <a:p>
            <a:pPr marL="0" indent="0">
              <a:buFont typeface="Arial" panose="020B0604020202020204" pitchFamily="34" charset="0"/>
              <a:buNone/>
            </a:pPr>
            <a:endParaRPr lang="en-US" sz="900" b="0" i="0" u="none"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25031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continues the demo showing how to u</a:t>
            </a:r>
            <a:r>
              <a:rPr lang="en-US" b="0" dirty="0"/>
              <a:t>se a Scala application to send messages to Event Hub and then update the Scala streaming application for receiving the events.</a:t>
            </a:r>
            <a:endParaRPr lang="en-US" sz="900" b="0"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dirty="0"/>
              <a:t>Now</a:t>
            </a:r>
            <a:r>
              <a:rPr lang="en-US" baseline="0" dirty="0"/>
              <a:t> we need to c</a:t>
            </a:r>
            <a:r>
              <a:rPr lang="en-US" dirty="0"/>
              <a:t>reate the output jar file.</a:t>
            </a:r>
          </a:p>
          <a:p>
            <a:pPr lvl="1"/>
            <a:r>
              <a:rPr lang="en-US" b="0" dirty="0"/>
              <a:t>In the </a:t>
            </a:r>
            <a:r>
              <a:rPr lang="en-US" b="1" dirty="0"/>
              <a:t>Project Structure </a:t>
            </a:r>
            <a:r>
              <a:rPr lang="en-US" b="0" dirty="0"/>
              <a:t>dialog box, click </a:t>
            </a:r>
            <a:r>
              <a:rPr lang="en-US" b="1" dirty="0"/>
              <a:t>Artifacts</a:t>
            </a:r>
            <a:r>
              <a:rPr lang="en-US" b="0" dirty="0"/>
              <a:t> and then click the plus symbol. From the pop-up dialog box, click </a:t>
            </a:r>
            <a:r>
              <a:rPr lang="en-US" b="1" dirty="0"/>
              <a:t>JAR</a:t>
            </a:r>
            <a:r>
              <a:rPr lang="en-US" b="0" dirty="0"/>
              <a:t>, and then click </a:t>
            </a:r>
            <a:r>
              <a:rPr lang="en-US" b="1" dirty="0"/>
              <a:t>From modules with dependencies</a:t>
            </a:r>
            <a:r>
              <a:rPr lang="en-US" b="0" dirty="0"/>
              <a:t>. Through</a:t>
            </a:r>
            <a:r>
              <a:rPr lang="en-US" b="0" baseline="0" dirty="0"/>
              <a:t> the </a:t>
            </a:r>
            <a:r>
              <a:rPr lang="en-US" b="1" dirty="0"/>
              <a:t>Create JAR from</a:t>
            </a:r>
            <a:r>
              <a:rPr lang="en-US" b="0" dirty="0"/>
              <a:t> option,</a:t>
            </a:r>
            <a:r>
              <a:rPr lang="en-US" b="0" baseline="0" dirty="0"/>
              <a:t> choose </a:t>
            </a:r>
            <a:r>
              <a:rPr lang="en-US" b="1" dirty="0"/>
              <a:t>Select Main Class</a:t>
            </a:r>
            <a:r>
              <a:rPr lang="en-US" b="0" dirty="0"/>
              <a:t>.</a:t>
            </a:r>
          </a:p>
          <a:p>
            <a:pPr marL="171450" indent="-171450">
              <a:buFont typeface="Arial" panose="020B0604020202020204" pitchFamily="34" charset="0"/>
              <a:buChar char="•"/>
            </a:pPr>
            <a:r>
              <a:rPr lang="en-US" b="0" dirty="0"/>
              <a:t>In the </a:t>
            </a:r>
            <a:r>
              <a:rPr lang="en-US" b="1" dirty="0"/>
              <a:t>Create JAR from Modules</a:t>
            </a:r>
            <a:r>
              <a:rPr lang="en-US" b="0" dirty="0"/>
              <a:t> dialog box, make sure that the option to extract to the target JAR is selected, and then click OK. This creates a single JAR with all dependencies.</a:t>
            </a:r>
          </a:p>
          <a:p>
            <a:pPr marL="171450" indent="-171450">
              <a:buFont typeface="Arial" panose="020B0604020202020204" pitchFamily="34" charset="0"/>
              <a:buChar char="•"/>
            </a:pPr>
            <a:r>
              <a:rPr lang="en-US" b="0" dirty="0"/>
              <a:t>The </a:t>
            </a:r>
            <a:r>
              <a:rPr lang="en-US" b="1" dirty="0"/>
              <a:t>Output Layout </a:t>
            </a:r>
            <a:r>
              <a:rPr lang="en-US" b="0" dirty="0"/>
              <a:t>tab lists all the jars that are included as part of the Maven project. You can select and delete the ones on which the Scala application has no direct dependency. For the application we are creating here, you can remove all but the last one (</a:t>
            </a:r>
            <a:r>
              <a:rPr lang="en-US" b="0" dirty="0" err="1"/>
              <a:t>microsoft</a:t>
            </a:r>
            <a:r>
              <a:rPr lang="en-US" b="0" dirty="0"/>
              <a:t>-spark-streaming-examples compile output) needs to be there. Select the jars to delete and then click the Delete icon ( ).</a:t>
            </a:r>
          </a:p>
          <a:p>
            <a:pPr marL="171450" indent="-171450">
              <a:buFont typeface="Arial" panose="020B0604020202020204" pitchFamily="34" charset="0"/>
              <a:buChar char="•"/>
            </a:pPr>
            <a:r>
              <a:rPr lang="en-US" b="0" dirty="0"/>
              <a:t>Make sure </a:t>
            </a:r>
            <a:r>
              <a:rPr lang="en-US" b="1" dirty="0"/>
              <a:t>Build on make </a:t>
            </a:r>
            <a:r>
              <a:rPr lang="en-US" b="0" dirty="0"/>
              <a:t>box is selected, which ensures that the jar is created every time the project is built or updated. </a:t>
            </a:r>
            <a:endParaRPr lang="en-US" sz="900" b="0" i="0" u="none"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67738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continues the demo showing how to u</a:t>
            </a:r>
            <a:r>
              <a:rPr lang="en-US" b="0" dirty="0"/>
              <a:t>se a Scala application to send messages to Event Hub and then update the Scala streaming application for receiving the events.</a:t>
            </a:r>
          </a:p>
          <a:p>
            <a:endParaRPr lang="en-US" sz="900" b="0"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b="0" dirty="0"/>
              <a:t>In the Output Layout tab, we need to add the dependency jar</a:t>
            </a:r>
            <a:r>
              <a:rPr lang="en-US" b="0" baseline="0" dirty="0"/>
              <a:t> files. </a:t>
            </a:r>
          </a:p>
          <a:p>
            <a:pPr marL="171450" indent="-171450">
              <a:buFont typeface="Arial" panose="020B0604020202020204" pitchFamily="34" charset="0"/>
              <a:buChar char="•"/>
            </a:pPr>
            <a:r>
              <a:rPr lang="en-US" b="0" baseline="0" dirty="0"/>
              <a:t>Navigate to the </a:t>
            </a:r>
            <a:r>
              <a:rPr lang="en-US" b="1" dirty="0"/>
              <a:t>Available Elements </a:t>
            </a:r>
            <a:r>
              <a:rPr lang="en-US" b="0" dirty="0"/>
              <a:t>box to find</a:t>
            </a:r>
            <a:r>
              <a:rPr lang="en-US" b="0" baseline="0" dirty="0"/>
              <a:t> </a:t>
            </a:r>
            <a:r>
              <a:rPr lang="en-US" b="0" dirty="0"/>
              <a:t>the two dependency jars that you added earlier to the project library. </a:t>
            </a:r>
          </a:p>
          <a:p>
            <a:pPr marL="171450" indent="-171450">
              <a:buFont typeface="Arial" panose="020B0604020202020204" pitchFamily="34" charset="0"/>
              <a:buChar char="•"/>
            </a:pPr>
            <a:r>
              <a:rPr lang="en-US" b="0" dirty="0"/>
              <a:t>Add these to the </a:t>
            </a:r>
            <a:r>
              <a:rPr lang="en-US" b="1" dirty="0"/>
              <a:t>Output Layout </a:t>
            </a:r>
            <a:r>
              <a:rPr lang="en-US" b="0" dirty="0"/>
              <a:t>tab. </a:t>
            </a:r>
          </a:p>
          <a:p>
            <a:pPr marL="171450" indent="-171450">
              <a:buFont typeface="Arial" panose="020B0604020202020204" pitchFamily="34" charset="0"/>
              <a:buChar char="•"/>
            </a:pPr>
            <a:r>
              <a:rPr lang="en-US" b="0" dirty="0"/>
              <a:t>Right-click each jar file, and then click </a:t>
            </a:r>
            <a:r>
              <a:rPr lang="en-US" b="1" dirty="0"/>
              <a:t>Extract Into Output Root</a:t>
            </a:r>
            <a:r>
              <a:rPr lang="en-US" b="0" dirty="0"/>
              <a:t>. </a:t>
            </a:r>
          </a:p>
          <a:p>
            <a:pPr marL="171450" indent="-171450">
              <a:buFont typeface="Arial" panose="020B0604020202020204" pitchFamily="34" charset="0"/>
              <a:buChar char="•"/>
            </a:pPr>
            <a:r>
              <a:rPr lang="en-US" b="0" dirty="0"/>
              <a:t>Repeat this step for the other dependency jar as well. The Output Layout tab should now look like the screen shown</a:t>
            </a:r>
            <a:r>
              <a:rPr lang="en-US" b="0" baseline="0" dirty="0"/>
              <a:t> on the slide.</a:t>
            </a:r>
            <a:endParaRPr lang="en-US" sz="900" b="0" i="0" u="none"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51126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continues the demo showing how to u</a:t>
            </a:r>
            <a:r>
              <a:rPr lang="en-US" b="0" dirty="0"/>
              <a:t>se a Scala application to send messages to Event Hub and then update the Scala streaming application for receiving the events.</a:t>
            </a: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b="0" dirty="0"/>
              <a:t>After this, we need to build, then Make Project. You can also click Build Artifacts to create the jar. The output jar is created under \out\artifacts.</a:t>
            </a:r>
            <a:endParaRPr lang="en-US" sz="900" b="0" i="0" u="none"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926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shows how to r</a:t>
            </a:r>
            <a:r>
              <a:rPr lang="en-US" b="0" dirty="0"/>
              <a:t>un the applications remotely on a Spark cluster using Livy.</a:t>
            </a:r>
            <a:endParaRPr lang="en-US" sz="900" b="0"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b="0" dirty="0"/>
              <a:t>After updating</a:t>
            </a:r>
            <a:r>
              <a:rPr lang="en-US" b="0" baseline="0" dirty="0"/>
              <a:t> the </a:t>
            </a:r>
            <a:r>
              <a:rPr lang="en-US" b="0" dirty="0"/>
              <a:t>Scala streaming application for receiving the events, run the applications remotely on a Spark cluster using Livy.</a:t>
            </a:r>
          </a:p>
          <a:p>
            <a:pPr marL="171450" indent="-171450">
              <a:buFont typeface="Arial" panose="020B0604020202020204" pitchFamily="34" charset="0"/>
              <a:buChar char="•"/>
            </a:pPr>
            <a:r>
              <a:rPr lang="en-US" dirty="0"/>
              <a:t>Using the command shown in this</a:t>
            </a:r>
            <a:r>
              <a:rPr lang="en-US" baseline="0" dirty="0"/>
              <a:t> slide, s</a:t>
            </a:r>
            <a:r>
              <a:rPr lang="en-US" dirty="0"/>
              <a:t>tart the local standalone application to generate events and send to Event Hub.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Copy the streaming jar (</a:t>
            </a:r>
            <a:r>
              <a:rPr lang="en-US" sz="900" b="1" i="0" kern="1200" dirty="0">
                <a:solidFill>
                  <a:schemeClr val="tx1"/>
                </a:solidFill>
                <a:effectLst/>
                <a:latin typeface="Segoe UI Light" pitchFamily="34" charset="0"/>
                <a:ea typeface="+mn-ea"/>
                <a:cs typeface="+mn-cs"/>
              </a:rPr>
              <a:t>microsoft-spark-streaming-examples.jar</a:t>
            </a:r>
            <a:r>
              <a:rPr lang="en-US" sz="900" b="0" i="0" kern="1200" dirty="0">
                <a:solidFill>
                  <a:schemeClr val="tx1"/>
                </a:solidFill>
                <a:effectLst/>
                <a:latin typeface="Segoe UI Light" pitchFamily="34" charset="0"/>
                <a:ea typeface="+mn-ea"/>
                <a:cs typeface="+mn-cs"/>
              </a:rPr>
              <a:t>) to the Azure Blob storage associated with the cluster. This makes the jar accessible to Livy. You can use </a:t>
            </a:r>
            <a:r>
              <a:rPr lang="en-US" sz="900" b="0" i="0" kern="1200" dirty="0" err="1">
                <a:solidFill>
                  <a:schemeClr val="tx1"/>
                </a:solidFill>
                <a:effectLst/>
                <a:latin typeface="Segoe UI Light" pitchFamily="34" charset="0"/>
                <a:ea typeface="+mn-ea"/>
                <a:cs typeface="+mn-cs"/>
              </a:rPr>
              <a:t>AzCopy</a:t>
            </a:r>
            <a:r>
              <a:rPr lang="en-US" sz="900" b="0" i="0" kern="1200" dirty="0">
                <a:solidFill>
                  <a:schemeClr val="tx1"/>
                </a:solidFill>
                <a:effectLst/>
                <a:latin typeface="Segoe UI Light" pitchFamily="34" charset="0"/>
                <a:ea typeface="+mn-ea"/>
                <a:cs typeface="+mn-cs"/>
              </a:rPr>
              <a:t>, a command line utility, to do this.</a:t>
            </a:r>
          </a:p>
          <a:p>
            <a:pPr marL="171450" indent="-171450">
              <a:buFont typeface="Arial" panose="020B0604020202020204" pitchFamily="34" charset="0"/>
              <a:buChar char="•"/>
            </a:pPr>
            <a:r>
              <a:rPr lang="en-US" dirty="0"/>
              <a:t>Use CURL to invoke the Livy endpoints to run the jobs remotely.</a:t>
            </a:r>
          </a:p>
          <a:p>
            <a:pPr marL="171450" indent="-171450">
              <a:buFont typeface="Arial" panose="020B0604020202020204" pitchFamily="34" charset="0"/>
              <a:buChar char="•"/>
            </a:pPr>
            <a:endParaRPr lang="en-US" sz="900" b="0" i="0" u="none"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95327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shows how to r</a:t>
            </a:r>
            <a:r>
              <a:rPr lang="en-US" b="0" dirty="0"/>
              <a:t>un the applications to receive the events into an Azure Storage Blob as text.</a:t>
            </a: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Open a command prompt</a:t>
            </a:r>
            <a:r>
              <a:rPr lang="en-US" baseline="0" dirty="0"/>
              <a:t> and</a:t>
            </a:r>
            <a:r>
              <a:rPr lang="en-US" dirty="0"/>
              <a:t> navigate to the directory where you installed CURL.</a:t>
            </a:r>
          </a:p>
          <a:p>
            <a:pPr marL="171450" indent="-171450">
              <a:buFont typeface="Arial" panose="020B0604020202020204" pitchFamily="34" charset="0"/>
              <a:buChar char="•"/>
            </a:pPr>
            <a:r>
              <a:rPr lang="en-US" dirty="0"/>
              <a:t>Using the command shown in this</a:t>
            </a:r>
            <a:r>
              <a:rPr lang="en-US" baseline="0" dirty="0"/>
              <a:t> slide, </a:t>
            </a:r>
            <a:r>
              <a:rPr lang="en-US" dirty="0"/>
              <a:t>replace the username/password and cluster name.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21596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continues the demo showing how to r</a:t>
            </a:r>
            <a:r>
              <a:rPr lang="en-US" b="0" dirty="0"/>
              <a:t>un the applications to receive the events into an Azure Storage Blob as text.</a:t>
            </a:r>
          </a:p>
          <a:p>
            <a:endParaRPr lang="en-US" b="1"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dirty="0"/>
              <a:t>The parameters in the file </a:t>
            </a:r>
            <a:r>
              <a:rPr lang="en-US" b="1" dirty="0"/>
              <a:t>inputBlob.txt</a:t>
            </a:r>
            <a:r>
              <a:rPr lang="en-US" dirty="0"/>
              <a:t> are defined as shown</a:t>
            </a:r>
            <a:r>
              <a:rPr lang="en-US" baseline="0" dirty="0"/>
              <a:t> in the screenshot. U</a:t>
            </a:r>
            <a:r>
              <a:rPr lang="en-US" dirty="0"/>
              <a:t>nderstand what the parameters in the input file are:</a:t>
            </a:r>
          </a:p>
          <a:p>
            <a:pPr marL="171450" indent="-171450">
              <a:buFont typeface="Arial" panose="020B0604020202020204" pitchFamily="34" charset="0"/>
              <a:buChar char="•"/>
            </a:pPr>
            <a:r>
              <a:rPr lang="en-US" b="1" dirty="0"/>
              <a:t>file</a:t>
            </a:r>
            <a:r>
              <a:rPr lang="en-US" dirty="0"/>
              <a:t> is the path to the application jar file on the Azure storage account associated with the cluster.</a:t>
            </a:r>
          </a:p>
          <a:p>
            <a:pPr marL="171450" indent="-171450">
              <a:buFont typeface="Arial" panose="020B0604020202020204" pitchFamily="34" charset="0"/>
              <a:buChar char="•"/>
            </a:pPr>
            <a:r>
              <a:rPr lang="en-US" b="1" dirty="0" err="1"/>
              <a:t>className</a:t>
            </a:r>
            <a:r>
              <a:rPr lang="en-US" dirty="0"/>
              <a:t> is the name of the class in the jar.</a:t>
            </a:r>
          </a:p>
          <a:p>
            <a:pPr marL="171450" indent="-171450">
              <a:buFont typeface="Arial" panose="020B0604020202020204" pitchFamily="34" charset="0"/>
              <a:buChar char="•"/>
            </a:pPr>
            <a:r>
              <a:rPr lang="en-US" b="1" dirty="0" err="1"/>
              <a:t>args</a:t>
            </a:r>
            <a:r>
              <a:rPr lang="en-US" dirty="0"/>
              <a:t> is the list of arguments required by the class</a:t>
            </a:r>
          </a:p>
          <a:p>
            <a:pPr marL="171450" indent="-171450">
              <a:buFont typeface="Arial" panose="020B0604020202020204" pitchFamily="34" charset="0"/>
              <a:buChar char="•"/>
            </a:pPr>
            <a:r>
              <a:rPr lang="en-US" b="1" dirty="0" err="1"/>
              <a:t>numExecutors</a:t>
            </a:r>
            <a:r>
              <a:rPr lang="en-US" dirty="0"/>
              <a:t> is the number of cores used by Spark to run the streaming application. This should always be at least twice the number of Event Hub partitions.</a:t>
            </a:r>
          </a:p>
          <a:p>
            <a:pPr marL="171450" indent="-171450">
              <a:buFont typeface="Arial" panose="020B0604020202020204" pitchFamily="34" charset="0"/>
              <a:buChar char="•"/>
            </a:pPr>
            <a:r>
              <a:rPr lang="en-US" b="1" dirty="0" err="1"/>
              <a:t>executorMemory</a:t>
            </a:r>
            <a:r>
              <a:rPr lang="en-US" dirty="0"/>
              <a:t>, </a:t>
            </a:r>
            <a:r>
              <a:rPr lang="en-US" b="1" dirty="0" err="1"/>
              <a:t>executorCores</a:t>
            </a:r>
            <a:r>
              <a:rPr lang="en-US" dirty="0"/>
              <a:t>, and </a:t>
            </a:r>
            <a:r>
              <a:rPr lang="en-US" b="1" dirty="0" err="1"/>
              <a:t>driverMemory</a:t>
            </a:r>
            <a:r>
              <a:rPr lang="en-US" dirty="0"/>
              <a:t> are parameters used to assign required resources to the streaming application.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59817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continues the demo showing how to r</a:t>
            </a:r>
            <a:r>
              <a:rPr lang="en-US" b="0" dirty="0"/>
              <a:t>un the applications to receive the events into an Azure Storage Blob as text.</a:t>
            </a: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When you run the input command, you should see an output like</a:t>
            </a:r>
            <a:r>
              <a:rPr lang="en-US" baseline="0" dirty="0"/>
              <a:t> what is shown on the slide.</a:t>
            </a:r>
            <a:endParaRPr lang="en-US" dirty="0"/>
          </a:p>
          <a:p>
            <a:pPr marL="171450" indent="-171450">
              <a:buFont typeface="Arial" panose="020B0604020202020204" pitchFamily="34" charset="0"/>
              <a:buChar char="•"/>
            </a:pPr>
            <a:r>
              <a:rPr lang="en-US" dirty="0"/>
              <a:t>Make a note of the batch ID in the last line of the output (in this example it is '1'). To verify that the application runs successfully, you can look at your Azure storage account associated with the cluster and you should see the </a:t>
            </a:r>
            <a:r>
              <a:rPr lang="en-US" b="0" dirty="0"/>
              <a:t>/</a:t>
            </a:r>
            <a:r>
              <a:rPr lang="en-US" b="0" dirty="0" err="1"/>
              <a:t>EventCount</a:t>
            </a:r>
            <a:r>
              <a:rPr lang="en-US" b="0" dirty="0"/>
              <a:t>/EventCount10 </a:t>
            </a:r>
            <a:r>
              <a:rPr lang="en-US" dirty="0"/>
              <a:t>folder created there. This folder should contain blobs that captures the number of events processed within the time period specified for the parameter </a:t>
            </a:r>
            <a:r>
              <a:rPr lang="en-US" b="0" dirty="0"/>
              <a:t>batch-interval-in-seconds.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8875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you how to r</a:t>
            </a:r>
            <a:r>
              <a:rPr lang="en-US" b="0" dirty="0"/>
              <a:t>un the applications to receive the events into an Azure Storage Blob as JSON.</a:t>
            </a: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Open a command prompt, navigate to the directory where you installed CURL.</a:t>
            </a:r>
          </a:p>
          <a:p>
            <a:pPr marL="171450" indent="-171450">
              <a:buFont typeface="Arial" panose="020B0604020202020204" pitchFamily="34" charset="0"/>
              <a:buChar char="•"/>
            </a:pPr>
            <a:r>
              <a:rPr lang="en-US" dirty="0"/>
              <a:t>Run the following command (replace username/password and cluster name):</a:t>
            </a:r>
          </a:p>
          <a:p>
            <a:r>
              <a:rPr lang="en-US" dirty="0"/>
              <a:t>	curl -k --user "admin:mypassword1!" -v -H "Content-Type: application/</a:t>
            </a:r>
            <a:r>
              <a:rPr lang="en-US" dirty="0" err="1"/>
              <a:t>json</a:t>
            </a:r>
            <a:r>
              <a:rPr lang="en-US" dirty="0"/>
              <a:t>" -X POST --data @C:\Temp\inputJSON.txt 	"https://mysparkcluster.azurehdinsight.net/</a:t>
            </a:r>
            <a:r>
              <a:rPr lang="en-US" dirty="0" err="1"/>
              <a:t>livy</a:t>
            </a:r>
            <a:r>
              <a:rPr lang="en-US" dirty="0"/>
              <a:t>/batches" </a:t>
            </a:r>
          </a:p>
          <a:p>
            <a:pPr marL="664001" lvl="3" indent="-171450">
              <a:buFont typeface="Arial" panose="020B0604020202020204" pitchFamily="34" charset="0"/>
              <a:buChar char="•"/>
            </a:pPr>
            <a:r>
              <a:rPr lang="en-US" dirty="0"/>
              <a:t>The parameters in the file </a:t>
            </a:r>
            <a:r>
              <a:rPr lang="en-US" b="1" dirty="0"/>
              <a:t>inputJSON.txt</a:t>
            </a:r>
            <a:r>
              <a:rPr lang="en-US" dirty="0"/>
              <a:t> are shown</a:t>
            </a:r>
            <a:r>
              <a:rPr lang="en-US" baseline="0" dirty="0"/>
              <a:t> in above screenshot. </a:t>
            </a:r>
          </a:p>
          <a:p>
            <a:pPr marL="664001" lvl="3" indent="-171450">
              <a:buFont typeface="Arial" panose="020B0604020202020204" pitchFamily="34" charset="0"/>
              <a:buChar char="•"/>
            </a:pPr>
            <a:r>
              <a:rPr lang="en-US" i="0" dirty="0"/>
              <a:t>T</a:t>
            </a:r>
            <a:r>
              <a:rPr lang="en-US" dirty="0"/>
              <a:t>he parameters are similar to what you specified for the text output, in the previous step. Again, you do not need to create the output folders (</a:t>
            </a:r>
            <a:r>
              <a:rPr lang="en-US" dirty="0" err="1"/>
              <a:t>EventCheckpoint</a:t>
            </a:r>
            <a:r>
              <a:rPr lang="en-US" dirty="0"/>
              <a:t>, </a:t>
            </a:r>
            <a:r>
              <a:rPr lang="en-US" dirty="0" err="1"/>
              <a:t>EventCount</a:t>
            </a:r>
            <a:r>
              <a:rPr lang="en-US" dirty="0"/>
              <a:t>/EventCount10) that are used as parameters. The streaming application creates them for you.</a:t>
            </a:r>
          </a:p>
          <a:p>
            <a:pPr marL="171450" indent="-171450">
              <a:buFont typeface="Arial" panose="020B0604020202020204" pitchFamily="34" charset="0"/>
              <a:buChar char="•"/>
            </a:pPr>
            <a:r>
              <a:rPr lang="en-US" dirty="0"/>
              <a:t>After you run the command, take</a:t>
            </a:r>
            <a:r>
              <a:rPr lang="en-US" baseline="0" dirty="0"/>
              <a:t> a</a:t>
            </a:r>
            <a:r>
              <a:rPr lang="en-US" dirty="0"/>
              <a:t> look at your Azure storage account associated with the cluster. You should see the </a:t>
            </a:r>
            <a:r>
              <a:rPr lang="en-US" b="0" dirty="0"/>
              <a:t>/EventStore10 </a:t>
            </a:r>
            <a:r>
              <a:rPr lang="en-US" dirty="0"/>
              <a:t>folder created there. Open any file prefixed with </a:t>
            </a:r>
            <a:r>
              <a:rPr lang="en-US" b="0" dirty="0"/>
              <a:t>part-</a:t>
            </a:r>
            <a:r>
              <a:rPr lang="en-US" dirty="0"/>
              <a:t> and you should see the events processed in a JSON format.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52015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solutions that Spark Streaming offers.</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Ingests data from many sources, including Kafka, Flume, Twitter, </a:t>
            </a:r>
            <a:r>
              <a:rPr lang="en-US" dirty="0" err="1"/>
              <a:t>ZeroMQ</a:t>
            </a:r>
            <a:r>
              <a:rPr lang="en-US" dirty="0"/>
              <a:t>, and TCP sockets.</a:t>
            </a:r>
          </a:p>
          <a:p>
            <a:pPr marL="171450" indent="-171450">
              <a:buFont typeface="Arial" panose="020B0604020202020204" pitchFamily="34" charset="0"/>
              <a:buChar char="•"/>
            </a:pPr>
            <a:r>
              <a:rPr lang="en-US" dirty="0"/>
              <a:t>Processes events using complex algorithms expressed with high-level functions like map, reduce, join, and window. </a:t>
            </a:r>
          </a:p>
          <a:p>
            <a:pPr marL="171450" indent="-171450">
              <a:buFont typeface="Arial" panose="020B0604020202020204" pitchFamily="34" charset="0"/>
              <a:buChar char="•"/>
            </a:pPr>
            <a:r>
              <a:rPr lang="en-US" dirty="0"/>
              <a:t>Pushes processed data out to filesystems, databases, and live dashboards. </a:t>
            </a:r>
          </a:p>
          <a:p>
            <a:pPr marL="171450" indent="-171450">
              <a:buFont typeface="Arial" panose="020B0604020202020204" pitchFamily="34" charset="0"/>
              <a:buChar char="•"/>
            </a:pPr>
            <a:r>
              <a:rPr lang="en-US" dirty="0"/>
              <a:t>Applies the machine learning algorithms of Spark and graph-processing algorithms on data stream.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9790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you how to r</a:t>
            </a:r>
            <a:r>
              <a:rPr lang="en-US" b="0" dirty="0"/>
              <a:t>un the applications to receive the events into an Azure SQL Database table.</a:t>
            </a: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1" u="sng" kern="1200" dirty="0">
                <a:solidFill>
                  <a:schemeClr val="tx1"/>
                </a:solidFill>
                <a:effectLst/>
                <a:latin typeface="Segoe UI Light" pitchFamily="34" charset="0"/>
                <a:ea typeface="+mn-ea"/>
                <a:cs typeface="+mn-cs"/>
              </a:rPr>
              <a:t>:</a:t>
            </a:r>
            <a:r>
              <a:rPr lang="en-US" sz="900" b="0" i="1"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Before running this step, make sure you have an Azure SQL Database created. You will need values for database name, database server name, and the database administrator credentials as parameters. However,</a:t>
            </a:r>
            <a:r>
              <a:rPr lang="en-US" baseline="0" dirty="0"/>
              <a:t> y</a:t>
            </a:r>
            <a:r>
              <a:rPr lang="en-US" dirty="0"/>
              <a:t>ou don’t need to create the database table,</a:t>
            </a:r>
            <a:r>
              <a:rPr lang="en-US" baseline="0" dirty="0"/>
              <a:t> as t</a:t>
            </a:r>
            <a:r>
              <a:rPr lang="en-US" dirty="0"/>
              <a:t>he streaming application creates that for you.</a:t>
            </a:r>
          </a:p>
          <a:p>
            <a:pPr marL="171450" indent="-171450">
              <a:buFont typeface="Arial" panose="020B0604020202020204" pitchFamily="34" charset="0"/>
              <a:buChar char="•"/>
            </a:pPr>
            <a:r>
              <a:rPr lang="en-US" dirty="0"/>
              <a:t>Open a command prompt, navigate to the directory where you installed CURL, and run the command:</a:t>
            </a:r>
          </a:p>
          <a:p>
            <a:r>
              <a:rPr lang="en-US" b="0" dirty="0"/>
              <a:t> 	curl -k --user "admin:mypassword1!" -v -H "Content-Type: application/</a:t>
            </a:r>
            <a:r>
              <a:rPr lang="en-US" b="0" dirty="0" err="1"/>
              <a:t>json</a:t>
            </a:r>
            <a:r>
              <a:rPr lang="en-US" b="0" dirty="0"/>
              <a:t>" -X POST --data @C:\Temp\inputSQL.txt 	"https://mysparkcluster.azurehdinsight.net/</a:t>
            </a:r>
            <a:r>
              <a:rPr lang="en-US" b="0" dirty="0" err="1"/>
              <a:t>livy</a:t>
            </a:r>
            <a:r>
              <a:rPr lang="en-US" b="0" dirty="0"/>
              <a:t>/batches" </a:t>
            </a:r>
          </a:p>
          <a:p>
            <a:pPr marL="171450" indent="-171450">
              <a:buFont typeface="Arial" panose="020B0604020202020204" pitchFamily="34" charset="0"/>
              <a:buChar char="•"/>
            </a:pPr>
            <a:r>
              <a:rPr lang="en-US" dirty="0"/>
              <a:t>Next,</a:t>
            </a:r>
            <a:r>
              <a:rPr lang="en-US" baseline="0" dirty="0"/>
              <a:t> </a:t>
            </a:r>
            <a:r>
              <a:rPr lang="en-US" dirty="0"/>
              <a:t>provide the parameters in the file </a:t>
            </a:r>
            <a:r>
              <a:rPr lang="en-US" b="0" dirty="0"/>
              <a:t>inputSQL.txt</a:t>
            </a:r>
            <a:r>
              <a:rPr lang="en-US" dirty="0"/>
              <a:t> are defined as shown in the above</a:t>
            </a:r>
            <a:r>
              <a:rPr lang="en-US" baseline="0" dirty="0"/>
              <a:t> screenshot. </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80671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continues</a:t>
            </a:r>
            <a:r>
              <a:rPr lang="en-US" b="0" u="none" baseline="0" dirty="0"/>
              <a:t> the demo showing </a:t>
            </a:r>
            <a:r>
              <a:rPr lang="en-US" b="0" u="none" dirty="0"/>
              <a:t>how to r</a:t>
            </a:r>
            <a:r>
              <a:rPr lang="en-US" b="0" dirty="0"/>
              <a:t>un the applications to receive the events into an Azure SQL Database table.</a:t>
            </a: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To verify that the application runs successfully, connect to the Azure SQL Database using SQL Server Management Studio. </a:t>
            </a:r>
          </a:p>
          <a:p>
            <a:pPr marL="171450" indent="-171450">
              <a:buFont typeface="Arial" panose="020B0604020202020204" pitchFamily="34" charset="0"/>
              <a:buChar char="•"/>
            </a:pPr>
            <a:r>
              <a:rPr lang="en-US" dirty="0"/>
              <a:t>Once you are connected to the database, navigate to the </a:t>
            </a:r>
            <a:r>
              <a:rPr lang="en-US" b="0" dirty="0" err="1"/>
              <a:t>EventContent</a:t>
            </a:r>
            <a:r>
              <a:rPr lang="en-US" b="0" dirty="0"/>
              <a:t> </a:t>
            </a:r>
            <a:r>
              <a:rPr lang="en-US" dirty="0"/>
              <a:t>table that was created by the streaming application and then run the Select</a:t>
            </a:r>
            <a:r>
              <a:rPr lang="en-US" baseline="0" dirty="0"/>
              <a:t> statement. You should see </a:t>
            </a:r>
            <a:r>
              <a:rPr lang="en-US" dirty="0"/>
              <a:t>the output similar to</a:t>
            </a:r>
            <a:r>
              <a:rPr lang="en-US" baseline="0" dirty="0"/>
              <a:t> what’s shown in the slide.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22683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how Spark Streaming “divides and conquers” big data into data streams.</a:t>
            </a:r>
            <a:endParaRPr lang="en-US" dirty="0"/>
          </a:p>
          <a:p>
            <a:endParaRPr lang="en-US" dirty="0"/>
          </a:p>
          <a:p>
            <a:r>
              <a:rPr lang="en-US" b="1" u="sng" dirty="0"/>
              <a:t>Talking</a:t>
            </a:r>
            <a:r>
              <a:rPr lang="en-US" b="1" u="sng" baseline="0" dirty="0"/>
              <a:t> points</a:t>
            </a:r>
            <a:r>
              <a:rPr lang="en-US" b="0" u="none" baseline="0" dirty="0"/>
              <a:t>:</a:t>
            </a:r>
            <a:endParaRPr lang="en-US" b="0" u="none" dirty="0"/>
          </a:p>
          <a:p>
            <a:pPr marL="171450" lvl="0" indent="-171450">
              <a:buFont typeface="Arial" panose="020B0604020202020204" pitchFamily="34" charset="0"/>
              <a:buChar char="•"/>
            </a:pPr>
            <a:r>
              <a:rPr lang="en-US" dirty="0" err="1"/>
              <a:t>DStreams</a:t>
            </a:r>
            <a:r>
              <a:rPr lang="en-US" dirty="0"/>
              <a:t>,</a:t>
            </a:r>
            <a:r>
              <a:rPr lang="en-US" baseline="0" dirty="0"/>
              <a:t> also known as discretized streams, is when </a:t>
            </a:r>
            <a:r>
              <a:rPr lang="en-US" sz="900" dirty="0"/>
              <a:t>Spark Streaming receives live input data streams and divides them into mini-batches.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The </a:t>
            </a:r>
            <a:r>
              <a:rPr lang="en-US" sz="900" dirty="0" err="1"/>
              <a:t>DStreams</a:t>
            </a:r>
            <a:r>
              <a:rPr lang="en-US" sz="900" dirty="0"/>
              <a:t> are then processed by the Spark engine to generate the final stream of results in batches.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2040" dirty="0"/>
              <a:t>To develop a Spark Streaming application, implement a callback function that is invoked for every </a:t>
            </a:r>
            <a:r>
              <a:rPr lang="en-US" sz="2040" dirty="0" err="1"/>
              <a:t>DStream</a:t>
            </a:r>
            <a:r>
              <a:rPr lang="en-US" sz="2040" dirty="0"/>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2040" dirty="0"/>
              <a:t>The callback function can apply </a:t>
            </a:r>
            <a:r>
              <a:rPr lang="en-US" sz="2040" dirty="0" err="1"/>
              <a:t>DStream</a:t>
            </a:r>
            <a:r>
              <a:rPr lang="en-US" sz="2040" dirty="0"/>
              <a:t>-specific “transformations” on the incoming </a:t>
            </a:r>
            <a:r>
              <a:rPr lang="en-US" sz="2040" dirty="0" err="1"/>
              <a:t>DStreams</a:t>
            </a:r>
            <a:r>
              <a:rPr lang="en-US" sz="2040" dirty="0"/>
              <a:t>.</a:t>
            </a:r>
          </a:p>
          <a:p>
            <a:endParaRPr lang="en-US" dirty="0"/>
          </a:p>
          <a:p>
            <a:r>
              <a:rPr lang="en-US" dirty="0"/>
              <a:t>This is how the streaming solution flows:</a:t>
            </a:r>
          </a:p>
          <a:p>
            <a:pPr marL="228600" indent="-228600">
              <a:buFont typeface="+mj-lt"/>
              <a:buAutoNum type="arabicPeriod"/>
            </a:pPr>
            <a:r>
              <a:rPr lang="en-US" dirty="0"/>
              <a:t>Create an Azure Event Hub that will receive a stream of events.</a:t>
            </a:r>
          </a:p>
          <a:p>
            <a:pPr marL="228600" indent="-228600">
              <a:buFont typeface="+mj-lt"/>
              <a:buAutoNum type="arabicPeriod"/>
            </a:pPr>
            <a:r>
              <a:rPr lang="en-US" dirty="0"/>
              <a:t>Run a local standalone application that generates events and pushes it the Azure Event Hub. The sample application that does this is published at https://github.com/hdinsight/spark-streaming-data-persistence-examples.</a:t>
            </a:r>
          </a:p>
          <a:p>
            <a:pPr marL="228600" indent="-228600">
              <a:buFont typeface="+mj-lt"/>
              <a:buAutoNum type="arabicPeriod"/>
            </a:pPr>
            <a:r>
              <a:rPr lang="en-US" dirty="0"/>
              <a:t>Run a streaming application remotely on a Spark cluster that reads streaming events from Azure Event Hub and pushes it out to different locations (Azure Blob, Hive table, and SQL Database table).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724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core values and concept of </a:t>
            </a:r>
            <a:r>
              <a:rPr lang="en-US" b="0" u="none" baseline="0" dirty="0" err="1"/>
              <a:t>DStream</a:t>
            </a:r>
            <a:r>
              <a:rPr lang="en-US" b="0" u="none" baseline="0"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err="1"/>
              <a:t>DStream</a:t>
            </a:r>
            <a:r>
              <a:rPr lang="en-US" dirty="0"/>
              <a:t> is the basic abstraction provided by Spark Streaming. </a:t>
            </a:r>
          </a:p>
          <a:p>
            <a:pPr marL="171450" indent="-171450">
              <a:buFont typeface="Arial" panose="020B0604020202020204" pitchFamily="34" charset="0"/>
              <a:buChar char="•"/>
            </a:pPr>
            <a:r>
              <a:rPr lang="en-US" dirty="0"/>
              <a:t>It is immutable, partitioned, and fault-tolerant.</a:t>
            </a:r>
          </a:p>
          <a:p>
            <a:pPr marL="171450" indent="-171450">
              <a:buFont typeface="Arial" panose="020B0604020202020204" pitchFamily="34" charset="0"/>
              <a:buChar char="•"/>
            </a:pPr>
            <a:r>
              <a:rPr lang="en-US" dirty="0"/>
              <a:t>Internally, it is represented by a continuous sequence of RDD. Each RDD in a </a:t>
            </a:r>
            <a:r>
              <a:rPr lang="en-US" dirty="0" err="1"/>
              <a:t>DStream</a:t>
            </a:r>
            <a:r>
              <a:rPr lang="en-US" dirty="0"/>
              <a:t> contains data from a certain interval. </a:t>
            </a:r>
          </a:p>
          <a:p>
            <a:pPr marL="171450" indent="-171450">
              <a:buFont typeface="Arial" panose="020B0604020202020204" pitchFamily="34" charset="0"/>
              <a:buChar char="•"/>
            </a:pPr>
            <a:r>
              <a:rPr lang="en-US" dirty="0"/>
              <a:t>Any operations applied on a </a:t>
            </a:r>
            <a:r>
              <a:rPr lang="en-US" dirty="0" err="1"/>
              <a:t>DStream</a:t>
            </a:r>
            <a:r>
              <a:rPr lang="en-US" dirty="0"/>
              <a:t> translate to operations on the underlying RDDs. The Spark engine computes these underlying RDD operations, and </a:t>
            </a:r>
            <a:r>
              <a:rPr lang="en-US" dirty="0" err="1"/>
              <a:t>DStream</a:t>
            </a:r>
            <a:r>
              <a:rPr lang="en-US" dirty="0"/>
              <a:t> operations hide most of the details and provide the developer with a higher-level API for convenience.</a:t>
            </a:r>
          </a:p>
          <a:p>
            <a:pPr marL="171450" indent="-171450">
              <a:buFont typeface="Arial" panose="020B0604020202020204" pitchFamily="34" charset="0"/>
              <a:buChar char="•"/>
            </a:pPr>
            <a:r>
              <a:rPr lang="en-US" dirty="0"/>
              <a:t>You can configure</a:t>
            </a:r>
            <a:r>
              <a:rPr lang="en-US" baseline="0" dirty="0"/>
              <a:t> t</a:t>
            </a:r>
            <a:r>
              <a:rPr lang="en-US" dirty="0"/>
              <a:t>he size of the batch that determines the “width” of the </a:t>
            </a:r>
            <a:r>
              <a:rPr lang="en-US" dirty="0" err="1"/>
              <a:t>DStream</a:t>
            </a:r>
            <a:r>
              <a:rPr lang="en-US" dirty="0"/>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18932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describes the core values and concept of </a:t>
            </a:r>
            <a:r>
              <a:rPr lang="en-US" b="0" u="none" baseline="0" dirty="0" err="1"/>
              <a:t>DStream</a:t>
            </a:r>
            <a:r>
              <a:rPr lang="en-US" b="0" u="none" baseline="0"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Two kinds of </a:t>
            </a:r>
            <a:r>
              <a:rPr lang="en-US" dirty="0" err="1"/>
              <a:t>DStreams</a:t>
            </a:r>
            <a:r>
              <a:rPr lang="en-US" dirty="0"/>
              <a:t> operations: transformations and output. </a:t>
            </a:r>
          </a:p>
          <a:p>
            <a:pPr marL="171450" indent="-171450">
              <a:buFont typeface="Arial" panose="020B0604020202020204" pitchFamily="34" charset="0"/>
              <a:buChar char="•"/>
            </a:pPr>
            <a:r>
              <a:rPr lang="en-US" dirty="0"/>
              <a:t>Similar to RDD transformations, </a:t>
            </a:r>
            <a:r>
              <a:rPr lang="en-US" dirty="0" err="1"/>
              <a:t>DStream</a:t>
            </a:r>
            <a:r>
              <a:rPr lang="en-US" dirty="0"/>
              <a:t> transformations operate on one or more </a:t>
            </a:r>
            <a:r>
              <a:rPr lang="en-US" dirty="0" err="1"/>
              <a:t>DStreams</a:t>
            </a:r>
            <a:r>
              <a:rPr lang="en-US" dirty="0"/>
              <a:t> to create new </a:t>
            </a:r>
            <a:r>
              <a:rPr lang="en-US" dirty="0" err="1"/>
              <a:t>DStreams</a:t>
            </a:r>
            <a:r>
              <a:rPr lang="en-US" dirty="0"/>
              <a:t> with transformed data.</a:t>
            </a:r>
          </a:p>
          <a:p>
            <a:pPr marL="171450" indent="-171450">
              <a:buFont typeface="Arial" panose="020B0604020202020204" pitchFamily="34" charset="0"/>
              <a:buChar char="•"/>
            </a:pPr>
            <a:r>
              <a:rPr lang="en-US" dirty="0"/>
              <a:t>Examples: map(), </a:t>
            </a:r>
            <a:r>
              <a:rPr lang="en-US" dirty="0" err="1"/>
              <a:t>flatmap</a:t>
            </a:r>
            <a:r>
              <a:rPr lang="en-US" dirty="0"/>
              <a:t>(), repartition(), join(), union(), count(), and </a:t>
            </a:r>
            <a:r>
              <a:rPr lang="en-US" dirty="0" err="1"/>
              <a:t>upDateStateBykey</a:t>
            </a:r>
            <a:r>
              <a:rPr lang="en-US" dirty="0"/>
              <a:t>()</a:t>
            </a:r>
          </a:p>
          <a:p>
            <a:pPr marL="171450" indent="-171450">
              <a:buFont typeface="Arial" panose="020B0604020202020204" pitchFamily="34" charset="0"/>
              <a:buChar char="•"/>
            </a:pPr>
            <a:r>
              <a:rPr lang="en-US" dirty="0"/>
              <a:t>Output operations write data out to an external data sink, such as a filesystem or a database.</a:t>
            </a:r>
          </a:p>
          <a:p>
            <a:pPr marL="171450" indent="-171450">
              <a:buFont typeface="Arial" panose="020B0604020202020204" pitchFamily="34" charset="0"/>
              <a:buChar char="•"/>
            </a:pPr>
            <a:r>
              <a:rPr lang="en-US" dirty="0"/>
              <a:t>Examples: print(), </a:t>
            </a:r>
            <a:r>
              <a:rPr lang="en-US" dirty="0" err="1"/>
              <a:t>foreachRDD</a:t>
            </a:r>
            <a:r>
              <a:rPr lang="en-US" dirty="0"/>
              <a:t>(), </a:t>
            </a:r>
            <a:r>
              <a:rPr lang="en-US" dirty="0" err="1"/>
              <a:t>saveAsObjectFiles</a:t>
            </a:r>
            <a:r>
              <a:rPr lang="en-US" dirty="0"/>
              <a:t>(), </a:t>
            </a:r>
            <a:r>
              <a:rPr lang="en-US" dirty="0" err="1"/>
              <a:t>saveAsTextFiles</a:t>
            </a:r>
            <a:r>
              <a:rPr lang="en-US" dirty="0"/>
              <a:t>(), and </a:t>
            </a:r>
            <a:r>
              <a:rPr lang="en-US" dirty="0" err="1"/>
              <a:t>saveAsHadoopFiles</a:t>
            </a:r>
            <a:r>
              <a:rPr lang="en-US" dirty="0"/>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5303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represents various ways to implement</a:t>
            </a:r>
            <a:r>
              <a:rPr lang="en-US" b="0" u="none" baseline="0" dirty="0"/>
              <a:t> </a:t>
            </a:r>
            <a:r>
              <a:rPr lang="en-US" b="0" u="none" baseline="0" dirty="0" err="1"/>
              <a:t>DStream</a:t>
            </a:r>
            <a:r>
              <a:rPr lang="en-US" b="0" u="none" baseline="0" dirty="0"/>
              <a:t> in data to better organize and understand your batch.</a:t>
            </a:r>
            <a:endParaRPr lang="en-US" b="1" u="sng" dirty="0"/>
          </a:p>
          <a:p>
            <a:endParaRPr lang="en-US" dirty="0"/>
          </a:p>
          <a:p>
            <a:r>
              <a:rPr lang="en-US" b="1" u="sng" dirty="0"/>
              <a:t>Talking</a:t>
            </a:r>
            <a:r>
              <a:rPr lang="en-US" b="1" u="sng" baseline="0" dirty="0"/>
              <a:t> points</a:t>
            </a:r>
            <a:r>
              <a:rPr lang="en-US" b="0" u="none" baseline="0" dirty="0"/>
              <a:t>:</a:t>
            </a:r>
          </a:p>
          <a:p>
            <a:pPr lvl="1">
              <a:spcBef>
                <a:spcPts val="612"/>
              </a:spcBef>
            </a:pPr>
            <a:r>
              <a:rPr lang="en-US" sz="2040" dirty="0"/>
              <a:t>This Scala program prints out the frequency of words in an incoming text stream.</a:t>
            </a:r>
            <a:endParaRPr lang="en-US" sz="2040" i="1" dirty="0"/>
          </a:p>
          <a:p>
            <a:pPr lvl="1">
              <a:spcBef>
                <a:spcPts val="612"/>
              </a:spcBef>
            </a:pPr>
            <a:r>
              <a:rPr lang="en-US" sz="2040" dirty="0"/>
              <a:t>The streams form a socket input and prints the result to the console.</a:t>
            </a:r>
          </a:p>
          <a:p>
            <a:pPr lvl="1">
              <a:spcBef>
                <a:spcPts val="612"/>
              </a:spcBef>
            </a:pPr>
            <a:r>
              <a:rPr lang="en-US" sz="2040" dirty="0"/>
              <a:t>Note that the program counts the frequency for each batch.</a:t>
            </a:r>
          </a:p>
          <a:p>
            <a:pPr lvl="1">
              <a:spcBef>
                <a:spcPts val="612"/>
              </a:spcBef>
            </a:pPr>
            <a:r>
              <a:rPr lang="en-US" sz="2040" dirty="0" err="1">
                <a:solidFill>
                  <a:srgbClr val="0072C6"/>
                </a:solidFill>
              </a:rPr>
              <a:t>flatMap</a:t>
            </a:r>
            <a:r>
              <a:rPr lang="en-US" sz="2040" dirty="0"/>
              <a:t> is similar to map, but each input item can be mapped to zero or more output items.</a:t>
            </a:r>
          </a:p>
          <a:p>
            <a:pPr lvl="1">
              <a:spcBef>
                <a:spcPts val="612"/>
              </a:spcBef>
            </a:pPr>
            <a:r>
              <a:rPr lang="en-US" sz="2040" dirty="0"/>
              <a:t>The program runs “</a:t>
            </a:r>
            <a:r>
              <a:rPr lang="en-US" sz="2040" i="0" dirty="0"/>
              <a:t>forever waiting” </a:t>
            </a:r>
            <a:r>
              <a:rPr lang="en-US" sz="2040" dirty="0"/>
              <a:t>for input until terminated.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8647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shows a set of transformations used in Apache Spark that encompasses windowing.</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sz="900" dirty="0"/>
              <a:t>A window is defined by two parameters:</a:t>
            </a:r>
          </a:p>
          <a:p>
            <a:pPr marL="388712" lvl="1" indent="-171450">
              <a:buFont typeface="Arial" panose="020B0604020202020204" pitchFamily="34" charset="0"/>
              <a:buChar char="•"/>
            </a:pPr>
            <a:r>
              <a:rPr lang="en-US" sz="900" dirty="0"/>
              <a:t>Window length: the duration of the window</a:t>
            </a:r>
          </a:p>
          <a:p>
            <a:pPr marL="388712" lvl="1" indent="-171450">
              <a:buFont typeface="Arial" panose="020B0604020202020204" pitchFamily="34" charset="0"/>
              <a:buChar char="•"/>
            </a:pPr>
            <a:r>
              <a:rPr lang="en-US" sz="900" dirty="0"/>
              <a:t>Slide interval: the interval at which the window-based operation is performed</a:t>
            </a:r>
          </a:p>
          <a:p>
            <a:pPr marL="171450" indent="-171450">
              <a:buFont typeface="Arial" panose="020B0604020202020204" pitchFamily="34" charset="0"/>
              <a:buChar char="•"/>
            </a:pPr>
            <a:r>
              <a:rPr lang="en-US" sz="900" dirty="0"/>
              <a:t>The figure shown</a:t>
            </a:r>
            <a:r>
              <a:rPr lang="en-US" sz="900" baseline="0" dirty="0"/>
              <a:t> displays a</a:t>
            </a:r>
            <a:r>
              <a:rPr lang="en-US" sz="900" dirty="0"/>
              <a:t> window with a length equaling 8 secs. and slide interval equaling 4 secs.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0253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displays the different type of transformations used to perform windowing.</a:t>
            </a:r>
            <a:endParaRPr lang="en-US" dirty="0"/>
          </a:p>
          <a:p>
            <a:endParaRPr lang="en-US" dirty="0"/>
          </a:p>
          <a:p>
            <a:r>
              <a:rPr lang="en-US" b="1" u="sng" dirty="0"/>
              <a:t>Talking</a:t>
            </a:r>
            <a:r>
              <a:rPr lang="en-US" b="1" u="sng" baseline="0" dirty="0"/>
              <a:t> points</a:t>
            </a:r>
            <a:r>
              <a:rPr lang="en-US" b="0" u="none" baseline="0" dirty="0"/>
              <a:t>:</a:t>
            </a:r>
          </a:p>
          <a:p>
            <a:pPr rtl="0" eaLnBrk="1" fontAlgn="t" latinLnBrk="0" hangingPunct="1"/>
            <a:r>
              <a:rPr lang="en-US" sz="900" b="0" i="0" u="none" strike="noStrike" kern="1200" dirty="0">
                <a:solidFill>
                  <a:schemeClr val="tx1"/>
                </a:solidFill>
                <a:effectLst/>
                <a:latin typeface="Segoe UI Light" pitchFamily="34" charset="0"/>
                <a:ea typeface="+mn-ea"/>
                <a:cs typeface="+mn-cs"/>
              </a:rPr>
              <a:t>Window </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windowLength</a:t>
            </a:r>
            <a:r>
              <a:rPr lang="en-US" sz="900" b="0" i="1"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slideInterval</a:t>
            </a:r>
            <a:r>
              <a:rPr lang="en-US" sz="900" b="0" i="1" u="none" strike="noStrike" kern="1200" dirty="0">
                <a:solidFill>
                  <a:schemeClr val="tx1"/>
                </a:solidFill>
                <a:effectLst/>
                <a:latin typeface="Segoe UI Light" pitchFamily="34" charset="0"/>
                <a:ea typeface="+mn-ea"/>
                <a:cs typeface="+mn-cs"/>
              </a:rPr>
              <a:t>) – </a:t>
            </a:r>
            <a:r>
              <a:rPr lang="en-US" sz="900" b="0" i="0" u="none" strike="noStrike" kern="1200" dirty="0">
                <a:solidFill>
                  <a:schemeClr val="tx1"/>
                </a:solidFill>
                <a:effectLst/>
                <a:latin typeface="Segoe UI Light" pitchFamily="34" charset="0"/>
                <a:ea typeface="+mn-ea"/>
                <a:cs typeface="+mn-cs"/>
              </a:rPr>
              <a:t>Returns a new </a:t>
            </a:r>
            <a:r>
              <a:rPr lang="en-US" sz="900" b="0" i="0" u="none" strike="noStrike" kern="1200" dirty="0" err="1">
                <a:solidFill>
                  <a:schemeClr val="tx1"/>
                </a:solidFill>
                <a:effectLst/>
                <a:latin typeface="Segoe UI Light" pitchFamily="34" charset="0"/>
                <a:ea typeface="+mn-ea"/>
                <a:cs typeface="+mn-cs"/>
              </a:rPr>
              <a:t>DStream</a:t>
            </a:r>
            <a:r>
              <a:rPr lang="en-US" sz="900" b="0" i="0" u="none" strike="noStrike" kern="1200" dirty="0">
                <a:solidFill>
                  <a:schemeClr val="tx1"/>
                </a:solidFill>
                <a:effectLst/>
                <a:latin typeface="Segoe UI Light" pitchFamily="34" charset="0"/>
                <a:ea typeface="+mn-ea"/>
                <a:cs typeface="+mn-cs"/>
              </a:rPr>
              <a:t> that is computed based on windowed batches of the source </a:t>
            </a:r>
            <a:r>
              <a:rPr lang="en-US" sz="900" b="0" i="0" u="none" strike="noStrike" kern="1200" dirty="0" err="1">
                <a:solidFill>
                  <a:schemeClr val="tx1"/>
                </a:solidFill>
                <a:effectLst/>
                <a:latin typeface="Segoe UI Light" pitchFamily="34" charset="0"/>
                <a:ea typeface="+mn-ea"/>
                <a:cs typeface="+mn-cs"/>
              </a:rPr>
              <a:t>DStream</a:t>
            </a:r>
            <a:r>
              <a:rPr lang="en-US" sz="900" b="0" i="0" u="none" strike="noStrike" kern="1200" dirty="0">
                <a:solidFill>
                  <a:schemeClr val="tx1"/>
                </a:solidFill>
                <a:effectLst/>
                <a:latin typeface="Segoe UI Light" pitchFamily="34" charset="0"/>
                <a:ea typeface="+mn-ea"/>
                <a:cs typeface="+mn-cs"/>
              </a:rPr>
              <a:t>.</a:t>
            </a:r>
          </a:p>
          <a:p>
            <a:pPr rtl="0" eaLnBrk="1" fontAlgn="t" latinLnBrk="0" hangingPunct="1"/>
            <a:r>
              <a:rPr lang="en-US" sz="900" b="0" i="0" u="none" strike="noStrike" kern="1200" dirty="0" err="1">
                <a:solidFill>
                  <a:schemeClr val="tx1"/>
                </a:solidFill>
                <a:effectLst/>
                <a:latin typeface="Segoe UI Light" pitchFamily="34" charset="0"/>
                <a:ea typeface="+mn-ea"/>
                <a:cs typeface="+mn-cs"/>
              </a:rPr>
              <a:t>countByWindow</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windowLength,slideInterval</a:t>
            </a:r>
            <a:r>
              <a:rPr lang="en-US" sz="900" b="0" i="1" u="none" strike="noStrike" kern="1200" dirty="0">
                <a:solidFill>
                  <a:schemeClr val="tx1"/>
                </a:solidFill>
                <a:effectLst/>
                <a:latin typeface="Segoe UI Light" pitchFamily="34" charset="0"/>
                <a:ea typeface="+mn-ea"/>
                <a:cs typeface="+mn-cs"/>
              </a:rPr>
              <a:t>) – </a:t>
            </a:r>
            <a:r>
              <a:rPr lang="en-US" sz="900" b="0" i="0" u="none" strike="noStrike" kern="1200" dirty="0">
                <a:solidFill>
                  <a:schemeClr val="tx1"/>
                </a:solidFill>
                <a:effectLst/>
                <a:latin typeface="Segoe UI Light" pitchFamily="34" charset="0"/>
                <a:ea typeface="+mn-ea"/>
                <a:cs typeface="+mn-cs"/>
              </a:rPr>
              <a:t>Returns a sliding window count of elements in the stream.</a:t>
            </a:r>
          </a:p>
          <a:p>
            <a:pPr rtl="0" eaLnBrk="1" fontAlgn="t" latinLnBrk="0" hangingPunct="1"/>
            <a:r>
              <a:rPr lang="en-US" sz="900" b="0" i="0" u="none" strike="noStrike" kern="1200" dirty="0" err="1">
                <a:solidFill>
                  <a:schemeClr val="tx1"/>
                </a:solidFill>
                <a:effectLst/>
                <a:latin typeface="Segoe UI Light" pitchFamily="34" charset="0"/>
                <a:ea typeface="+mn-ea"/>
                <a:cs typeface="+mn-cs"/>
              </a:rPr>
              <a:t>reduceByWindow</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windowLength,slideInterval</a:t>
            </a:r>
            <a:r>
              <a:rPr lang="en-US" sz="900" b="0" i="1" u="none" strike="noStrike" kern="1200" dirty="0">
                <a:solidFill>
                  <a:schemeClr val="tx1"/>
                </a:solidFill>
                <a:effectLst/>
                <a:latin typeface="Segoe UI Light" pitchFamily="34" charset="0"/>
                <a:ea typeface="+mn-ea"/>
                <a:cs typeface="+mn-cs"/>
              </a:rPr>
              <a:t>) – </a:t>
            </a:r>
            <a:r>
              <a:rPr lang="en-US" sz="900" b="0" i="0" u="none" strike="noStrike" kern="1200" dirty="0">
                <a:solidFill>
                  <a:schemeClr val="tx1"/>
                </a:solidFill>
                <a:effectLst/>
                <a:latin typeface="Segoe UI Light" pitchFamily="34" charset="0"/>
                <a:ea typeface="+mn-ea"/>
                <a:cs typeface="+mn-cs"/>
              </a:rPr>
              <a:t>Returns a new single-element stream, created by aggregating elements in the stream over a sliding interval using </a:t>
            </a:r>
            <a:r>
              <a:rPr lang="en-US" sz="900" b="0" i="0"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 The function should be associative so that it can be computed correctly in parallel.</a:t>
            </a:r>
          </a:p>
          <a:p>
            <a:pPr rtl="0" eaLnBrk="1" fontAlgn="t" latinLnBrk="0" hangingPunct="1"/>
            <a:r>
              <a:rPr lang="en-US" sz="900" b="0" i="0" u="none" strike="noStrike" kern="1200" dirty="0" err="1">
                <a:solidFill>
                  <a:schemeClr val="tx1"/>
                </a:solidFill>
                <a:effectLst/>
                <a:latin typeface="Segoe UI Light" pitchFamily="34" charset="0"/>
                <a:ea typeface="+mn-ea"/>
                <a:cs typeface="+mn-cs"/>
              </a:rPr>
              <a:t>reduceByKeyAndWindow</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func,windowLength</a:t>
            </a:r>
            <a:r>
              <a:rPr lang="en-US" sz="900" b="0" i="1"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slideInterval</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1" u="none" strike="noStrike" kern="1200" dirty="0">
                <a:solidFill>
                  <a:schemeClr val="tx1"/>
                </a:solidFill>
                <a:effectLst/>
                <a:latin typeface="Segoe UI Light" pitchFamily="34" charset="0"/>
                <a:ea typeface="+mn-ea"/>
                <a:cs typeface="+mn-cs"/>
              </a:rPr>
              <a:t>]) – </a:t>
            </a:r>
            <a:r>
              <a:rPr lang="en-US" sz="900" b="0" i="0" u="none" strike="noStrike" kern="1200" dirty="0">
                <a:solidFill>
                  <a:schemeClr val="tx1"/>
                </a:solidFill>
                <a:effectLst/>
                <a:latin typeface="Segoe UI Light" pitchFamily="34" charset="0"/>
                <a:ea typeface="+mn-ea"/>
                <a:cs typeface="+mn-cs"/>
              </a:rPr>
              <a:t>When called on, a </a:t>
            </a:r>
            <a:r>
              <a:rPr lang="en-US" sz="900" b="0" i="0" u="none" strike="noStrike" kern="1200" dirty="0" err="1">
                <a:solidFill>
                  <a:schemeClr val="tx1"/>
                </a:solidFill>
                <a:effectLst/>
                <a:latin typeface="Segoe UI Light" pitchFamily="34" charset="0"/>
                <a:ea typeface="+mn-ea"/>
                <a:cs typeface="+mn-cs"/>
              </a:rPr>
              <a:t>DStream</a:t>
            </a:r>
            <a:r>
              <a:rPr lang="en-US" sz="900" b="0" i="0" u="none" strike="noStrike" kern="1200" dirty="0">
                <a:solidFill>
                  <a:schemeClr val="tx1"/>
                </a:solidFill>
                <a:effectLst/>
                <a:latin typeface="Segoe UI Light" pitchFamily="34" charset="0"/>
                <a:ea typeface="+mn-ea"/>
                <a:cs typeface="+mn-cs"/>
              </a:rPr>
              <a:t> of (K, V) pairs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a new </a:t>
            </a:r>
            <a:r>
              <a:rPr lang="en-US" sz="900" b="0" i="0" u="none" strike="noStrike" kern="1200" dirty="0" err="1">
                <a:solidFill>
                  <a:schemeClr val="tx1"/>
                </a:solidFill>
                <a:effectLst/>
                <a:latin typeface="Segoe UI Light" pitchFamily="34" charset="0"/>
                <a:ea typeface="+mn-ea"/>
                <a:cs typeface="+mn-cs"/>
              </a:rPr>
              <a:t>DStream</a:t>
            </a:r>
            <a:r>
              <a:rPr lang="en-US" sz="900" b="0" i="0" u="none" strike="noStrike" kern="1200" dirty="0">
                <a:solidFill>
                  <a:schemeClr val="tx1"/>
                </a:solidFill>
                <a:effectLst/>
                <a:latin typeface="Segoe UI Light" pitchFamily="34" charset="0"/>
                <a:ea typeface="+mn-ea"/>
                <a:cs typeface="+mn-cs"/>
              </a:rPr>
              <a:t> of (K, V) pairs, where the values for each key are aggregated using the given reduce function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t>
            </a:r>
            <a:r>
              <a:rPr lang="en-US" sz="900" b="0" i="0"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 over batches in a sliding window. </a:t>
            </a:r>
          </a:p>
          <a:p>
            <a:pPr rtl="0" eaLnBrk="1" fontAlgn="t" latinLnBrk="0" hangingPunct="1"/>
            <a:r>
              <a:rPr lang="en-US" sz="900" b="0" i="0" u="none" strike="noStrike" kern="1200" dirty="0" err="1">
                <a:solidFill>
                  <a:schemeClr val="tx1"/>
                </a:solidFill>
                <a:effectLst/>
                <a:latin typeface="Segoe UI Light" pitchFamily="34" charset="0"/>
                <a:ea typeface="+mn-ea"/>
                <a:cs typeface="+mn-cs"/>
              </a:rPr>
              <a:t>reduceByKeyAndWindow</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invFunc,windowLength</a:t>
            </a:r>
            <a:r>
              <a:rPr lang="en-US" sz="900" b="0" i="1"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slideInterval</a:t>
            </a:r>
            <a:r>
              <a:rPr lang="en-US" sz="900" b="0" i="1"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numTasks</a:t>
            </a:r>
            <a:r>
              <a:rPr lang="en-US" sz="900" b="0" i="1" u="none" strike="noStrike" kern="1200" dirty="0">
                <a:solidFill>
                  <a:schemeClr val="tx1"/>
                </a:solidFill>
                <a:effectLst/>
                <a:latin typeface="Segoe UI Light" pitchFamily="34" charset="0"/>
                <a:ea typeface="+mn-ea"/>
                <a:cs typeface="+mn-cs"/>
              </a:rPr>
              <a:t>]) – </a:t>
            </a:r>
            <a:r>
              <a:rPr lang="en-US" sz="900" b="0" i="0" u="none" strike="noStrike" kern="1200" dirty="0">
                <a:solidFill>
                  <a:schemeClr val="tx1"/>
                </a:solidFill>
                <a:effectLst/>
                <a:latin typeface="Segoe UI Light" pitchFamily="34" charset="0"/>
                <a:ea typeface="+mn-ea"/>
                <a:cs typeface="+mn-cs"/>
              </a:rPr>
              <a:t>A more efficient version of the above </a:t>
            </a:r>
            <a:r>
              <a:rPr lang="en-US" sz="900" b="0" i="0" u="none" strike="noStrike" kern="1200" dirty="0" err="1">
                <a:solidFill>
                  <a:schemeClr val="tx1"/>
                </a:solidFill>
                <a:effectLst/>
                <a:latin typeface="Segoe UI Light" pitchFamily="34" charset="0"/>
                <a:ea typeface="+mn-ea"/>
                <a:cs typeface="+mn-cs"/>
              </a:rPr>
              <a:t>reduceByKeyAndWindow</a:t>
            </a:r>
            <a:r>
              <a:rPr lang="en-US" sz="900" b="0" i="0" u="none" strike="noStrike" kern="1200" dirty="0">
                <a:solidFill>
                  <a:schemeClr val="tx1"/>
                </a:solidFill>
                <a:effectLst/>
                <a:latin typeface="Segoe UI Light" pitchFamily="34" charset="0"/>
                <a:ea typeface="+mn-ea"/>
                <a:cs typeface="+mn-cs"/>
              </a:rPr>
              <a:t>(),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to only "invertible reduce functions”—that is, those reduce functions that have a corresponding "inverse reduce" function (taken as parameter </a:t>
            </a:r>
            <a:r>
              <a:rPr lang="en-US" sz="900" b="0" i="0" u="none" strike="noStrike" kern="1200" dirty="0" err="1">
                <a:solidFill>
                  <a:schemeClr val="tx1"/>
                </a:solidFill>
                <a:effectLst/>
                <a:latin typeface="Segoe UI Light" pitchFamily="34" charset="0"/>
                <a:ea typeface="+mn-ea"/>
                <a:cs typeface="+mn-cs"/>
              </a:rPr>
              <a:t>invFunc</a:t>
            </a:r>
            <a:r>
              <a:rPr lang="en-US" sz="900" b="0" i="0" u="none" strike="noStrike" kern="1200" dirty="0">
                <a:solidFill>
                  <a:schemeClr val="tx1"/>
                </a:solidFill>
                <a:effectLst/>
                <a:latin typeface="Segoe UI Light" pitchFamily="34" charset="0"/>
                <a:ea typeface="+mn-ea"/>
                <a:cs typeface="+mn-cs"/>
              </a:rPr>
              <a:t>).</a:t>
            </a:r>
          </a:p>
          <a:p>
            <a:pPr rtl="0" eaLnBrk="1" fontAlgn="t" latinLnBrk="0" hangingPunct="1"/>
            <a:r>
              <a:rPr lang="en-US" sz="900" b="0" i="0" u="none" strike="noStrike" kern="1200" dirty="0" err="1">
                <a:solidFill>
                  <a:schemeClr val="tx1"/>
                </a:solidFill>
                <a:effectLst/>
                <a:latin typeface="Segoe UI Light" pitchFamily="34" charset="0"/>
                <a:ea typeface="+mn-ea"/>
                <a:cs typeface="+mn-cs"/>
              </a:rPr>
              <a:t>countByValueAndWindow</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windowLength,slideInterval</a:t>
            </a:r>
            <a:r>
              <a:rPr lang="en-US" sz="900" b="0" i="1"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numTasks</a:t>
            </a:r>
            <a:r>
              <a:rPr lang="en-US" sz="900" b="0" i="1" u="none" strike="noStrike" kern="1200" dirty="0">
                <a:solidFill>
                  <a:schemeClr val="tx1"/>
                </a:solidFill>
                <a:effectLst/>
                <a:latin typeface="Segoe UI Light" pitchFamily="34" charset="0"/>
                <a:ea typeface="+mn-ea"/>
                <a:cs typeface="+mn-cs"/>
              </a:rPr>
              <a:t>]) – </a:t>
            </a:r>
            <a:r>
              <a:rPr lang="en-US" sz="900" b="0" i="0" u="none" strike="noStrike" kern="1200" dirty="0">
                <a:solidFill>
                  <a:schemeClr val="tx1"/>
                </a:solidFill>
                <a:effectLst/>
                <a:latin typeface="Segoe UI Light" pitchFamily="34" charset="0"/>
                <a:ea typeface="+mn-ea"/>
                <a:cs typeface="+mn-cs"/>
              </a:rPr>
              <a:t>When called on, a </a:t>
            </a:r>
            <a:r>
              <a:rPr lang="en-US" sz="900" b="0" i="0" u="none" strike="noStrike" kern="1200" dirty="0" err="1">
                <a:solidFill>
                  <a:schemeClr val="tx1"/>
                </a:solidFill>
                <a:effectLst/>
                <a:latin typeface="Segoe UI Light" pitchFamily="34" charset="0"/>
                <a:ea typeface="+mn-ea"/>
                <a:cs typeface="+mn-cs"/>
              </a:rPr>
              <a:t>DStream</a:t>
            </a:r>
            <a:r>
              <a:rPr lang="en-US" sz="900" b="0" i="0" u="none" strike="noStrike" kern="1200" dirty="0">
                <a:solidFill>
                  <a:schemeClr val="tx1"/>
                </a:solidFill>
                <a:effectLst/>
                <a:latin typeface="Segoe UI Light" pitchFamily="34" charset="0"/>
                <a:ea typeface="+mn-ea"/>
                <a:cs typeface="+mn-cs"/>
              </a:rPr>
              <a:t> of (K, V) pairs, returns a new </a:t>
            </a:r>
            <a:r>
              <a:rPr lang="en-US" sz="900" b="0" i="0" u="none" strike="noStrike" kern="1200" dirty="0" err="1">
                <a:solidFill>
                  <a:schemeClr val="tx1"/>
                </a:solidFill>
                <a:effectLst/>
                <a:latin typeface="Segoe UI Light" pitchFamily="34" charset="0"/>
                <a:ea typeface="+mn-ea"/>
                <a:cs typeface="+mn-cs"/>
              </a:rPr>
              <a:t>DStream</a:t>
            </a:r>
            <a:r>
              <a:rPr lang="en-US" sz="900" b="0" i="0" u="none" strike="noStrike" kern="1200" dirty="0">
                <a:solidFill>
                  <a:schemeClr val="tx1"/>
                </a:solidFill>
                <a:effectLst/>
                <a:latin typeface="Segoe UI Light" pitchFamily="34" charset="0"/>
                <a:ea typeface="+mn-ea"/>
                <a:cs typeface="+mn-cs"/>
              </a:rPr>
              <a:t> of (K, Long) pairs where the value of each key is its frequency within a sliding window.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9:00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8233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80143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559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122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85652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2264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72726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944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9212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8733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62215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783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76946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062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6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43494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1668510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5749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363966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0312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588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531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8345337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716599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2610498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1828383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2787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75544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5444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900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98615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3464132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778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9797870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5280858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18674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793007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579789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1124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1500012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195831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867443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6868361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287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847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5416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97379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588480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1/20/2017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7223829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47096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548150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0125166"/>
      </p:ext>
    </p:extLst>
  </p:cSld>
  <p:clrMapOvr>
    <a:masterClrMapping/>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5978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2398874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1753703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379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65204922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552740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5980935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2134358871"/>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2828549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09126327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145709127"/>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4166632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352791995"/>
      </p:ext>
    </p:extLst>
  </p:cSld>
  <p:clrMapOvr>
    <a:masterClrMapping/>
  </p:clrMapOvr>
  <p:transition spd="med">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8181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dirty="0"/>
              <a:t>Click to edit Master title style</a:t>
            </a:r>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sz="3529">
                <a:gradFill>
                  <a:gsLst>
                    <a:gs pos="2920">
                      <a:schemeClr val="tx2"/>
                    </a:gs>
                    <a:gs pos="39000">
                      <a:schemeClr val="tx2"/>
                    </a:gs>
                  </a:gsLst>
                  <a:lin ang="5400000" scaled="0"/>
                </a:gradFill>
              </a:defRPr>
            </a:lvl1pPr>
            <a:lvl2pPr marL="28006" indent="0">
              <a:buNone/>
              <a:defRPr sz="2353"/>
            </a:lvl2pPr>
            <a:lvl3pPr marL="219386" indent="0">
              <a:buNone/>
              <a:defRPr sz="2353"/>
            </a:lvl3pPr>
            <a:lvl4pPr marL="466779" indent="0">
              <a:buNone/>
              <a:defRPr sz="1568"/>
            </a:lvl4pPr>
            <a:lvl5pPr marL="725061" indent="0">
              <a:buNone/>
              <a:defRPr sz="156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8923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72737"/>
          </a:xfrm>
        </p:spPr>
        <p:txBody>
          <a:bodyPr>
            <a:spAutoFit/>
          </a:bodyPr>
          <a:lstStyle>
            <a:lvl1pPr>
              <a:defRPr sz="3529"/>
            </a:lvl1pPr>
            <a:lvl3pPr>
              <a:defRPr sz="2353"/>
            </a:lvl3pPr>
            <a:lvl4pPr>
              <a:defRPr sz="1568"/>
            </a:lvl4pPr>
            <a:lvl5pPr>
              <a:defRPr sz="156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349450802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30583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705"/>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36044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lvl1pPr>
              <a:defRPr sz="4705"/>
            </a:lvl1pPr>
          </a:lstStyle>
          <a:p>
            <a:r>
              <a:rPr lang="en-US" dirty="0"/>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sz="3529"/>
            </a:lvl1pPr>
            <a:lvl2pPr>
              <a:spcBef>
                <a:spcPts val="1100"/>
              </a:spcBef>
              <a:defRPr/>
            </a:lvl2pPr>
            <a:lvl3pPr>
              <a:defRPr sz="2353"/>
            </a:lvl3pPr>
            <a:lvl4pPr>
              <a:defRPr sz="1568"/>
            </a:lvl4pPr>
            <a:lvl5pPr>
              <a:defRPr sz="156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39452247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dirty="0"/>
              <a:t>Click to edit Master title style</a:t>
            </a:r>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3529">
                <a:gradFill>
                  <a:gsLst>
                    <a:gs pos="100000">
                      <a:schemeClr val="tx2"/>
                    </a:gs>
                    <a:gs pos="0">
                      <a:schemeClr val="tx2"/>
                    </a:gs>
                  </a:gsLst>
                  <a:lin ang="5400000" scaled="0"/>
                </a:gradFill>
                <a:latin typeface="+mj-lt"/>
              </a:defRPr>
            </a:lvl1pPr>
            <a:lvl2pPr marL="0" indent="0">
              <a:buNone/>
              <a:defRPr sz="2353"/>
            </a:lvl2pPr>
            <a:lvl3pPr marL="233319" indent="0">
              <a:buNone/>
              <a:defRPr sz="2353"/>
            </a:lvl3pPr>
            <a:lvl4pPr marL="457114" indent="0">
              <a:buNone/>
              <a:defRPr sz="1568"/>
            </a:lvl4pPr>
            <a:lvl5pPr marL="693607" indent="0">
              <a:buNone/>
              <a:defRPr sz="156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352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2353"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2353"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568"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568"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4994571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82496228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38595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6154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theme" Target="../theme/theme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oleObject" Target="../embeddings/oleObject1.bin"/><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ags" Target="../tags/tag1.xml"/><Relationship Id="rId2" Type="http://schemas.openxmlformats.org/officeDocument/2006/relationships/slideLayout" Target="../slideLayouts/slideLayout61.xml"/><Relationship Id="rId16" Type="http://schemas.openxmlformats.org/officeDocument/2006/relationships/vmlDrawing" Target="../drawings/vmlDrawing1.vml"/><Relationship Id="rId20" Type="http://schemas.openxmlformats.org/officeDocument/2006/relationships/image" Target="../media/image9.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3.xml"/><Relationship Id="rId10" Type="http://schemas.openxmlformats.org/officeDocument/2006/relationships/slideLayout" Target="../slideLayouts/slideLayout69.xml"/><Relationship Id="rId19" Type="http://schemas.openxmlformats.org/officeDocument/2006/relationships/image" Target="../media/image8.emf"/><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895185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 id="2147483689" r:id="rId28"/>
    <p:sldLayoutId id="2147483690" r:id="rId29"/>
    <p:sldLayoutId id="2147483691" r:id="rId30"/>
    <p:sldLayoutId id="2147483692" r:id="rId31"/>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39075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51775981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8.png"/><Relationship Id="rId7"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4.xml"/><Relationship Id="rId1" Type="http://schemas.openxmlformats.org/officeDocument/2006/relationships/themeOverride" Target="../theme/themeOverride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Streaming</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5444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Windowing</a:t>
            </a:r>
          </a:p>
        </p:txBody>
      </p:sp>
    </p:spTree>
    <p:extLst>
      <p:ext uri="{BB962C8B-B14F-4D97-AF65-F5344CB8AC3E}">
        <p14:creationId xmlns:p14="http://schemas.microsoft.com/office/powerpoint/2010/main" val="257642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727045" y="2278079"/>
            <a:ext cx="10758066" cy="3815296"/>
          </a:xfrm>
          <a:prstGeom prst="rect">
            <a:avLst/>
          </a:prstGeom>
          <a:solidFill>
            <a:schemeClr val="bg1">
              <a:lumMod val="85000"/>
            </a:schemeClr>
          </a:solid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Windowing in Spark</a:t>
            </a:r>
          </a:p>
        </p:txBody>
      </p:sp>
      <p:sp>
        <p:nvSpPr>
          <p:cNvPr id="4" name="TextBox 3"/>
          <p:cNvSpPr txBox="1"/>
          <p:nvPr/>
        </p:nvSpPr>
        <p:spPr>
          <a:xfrm>
            <a:off x="293502" y="1723415"/>
            <a:ext cx="11072915" cy="374793"/>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588"/>
              </a:spcAft>
              <a:tabLst>
                <a:tab pos="632806" algn="l"/>
              </a:tabLst>
            </a:pPr>
            <a:endParaRPr lang="en-US" sz="2000" kern="0" dirty="0"/>
          </a:p>
        </p:txBody>
      </p:sp>
      <p:sp>
        <p:nvSpPr>
          <p:cNvPr id="5" name="TextBox 4"/>
          <p:cNvSpPr txBox="1"/>
          <p:nvPr/>
        </p:nvSpPr>
        <p:spPr>
          <a:xfrm>
            <a:off x="1" y="1168354"/>
            <a:ext cx="11625065" cy="893110"/>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Spark provides a set of transformations that apply to a </a:t>
            </a:r>
            <a:r>
              <a:rPr lang="en-US" sz="2353" b="1" i="1" kern="0" dirty="0">
                <a:solidFill>
                  <a:srgbClr val="CB3B1D"/>
                </a:solidFill>
                <a:latin typeface="+mj-lt"/>
              </a:rPr>
              <a:t>sliding window </a:t>
            </a:r>
            <a:r>
              <a:rPr lang="en-US" sz="2353" kern="0" dirty="0">
                <a:solidFill>
                  <a:srgbClr val="CB3B1D"/>
                </a:solidFill>
                <a:latin typeface="+mj-lt"/>
              </a:rPr>
              <a:t>of data.</a:t>
            </a:r>
          </a:p>
          <a:p>
            <a:pPr marL="108316" lvl="1" indent="0" defTabSz="895769">
              <a:spcBef>
                <a:spcPts val="600"/>
              </a:spcBef>
              <a:spcAft>
                <a:spcPts val="0"/>
              </a:spcAft>
              <a:buNone/>
              <a:tabLst>
                <a:tab pos="632806" algn="l"/>
              </a:tabLst>
            </a:pPr>
            <a:r>
              <a:rPr lang="en-US" sz="2353" kern="0" dirty="0">
                <a:solidFill>
                  <a:srgbClr val="CB3B1D"/>
                </a:solidFill>
                <a:latin typeface="+mj-lt"/>
              </a:rPr>
              <a:t>A window is defined by two parameters: window length and slide interval.</a:t>
            </a:r>
          </a:p>
        </p:txBody>
      </p:sp>
      <p:grpSp>
        <p:nvGrpSpPr>
          <p:cNvPr id="35" name="Group 34"/>
          <p:cNvGrpSpPr/>
          <p:nvPr/>
        </p:nvGrpSpPr>
        <p:grpSpPr>
          <a:xfrm>
            <a:off x="1266560" y="3309416"/>
            <a:ext cx="9969900" cy="398279"/>
            <a:chOff x="1291956" y="3324480"/>
            <a:chExt cx="10169817" cy="406265"/>
          </a:xfrm>
        </p:grpSpPr>
        <p:cxnSp>
          <p:nvCxnSpPr>
            <p:cNvPr id="25" name="Straight Arrow Connector 24"/>
            <p:cNvCxnSpPr/>
            <p:nvPr/>
          </p:nvCxnSpPr>
          <p:spPr>
            <a:xfrm>
              <a:off x="1291956" y="3532279"/>
              <a:ext cx="10169817" cy="0"/>
            </a:xfrm>
            <a:prstGeom prst="straightConnector1">
              <a:avLst/>
            </a:prstGeom>
            <a:ln w="762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235057" y="3324480"/>
              <a:ext cx="747564" cy="406265"/>
            </a:xfrm>
            <a:prstGeom prst="rect">
              <a:avLst/>
            </a:prstGeom>
            <a:solidFill>
              <a:schemeClr val="bg1"/>
            </a:solidFill>
            <a:ln>
              <a:noFill/>
            </a:ln>
          </p:spPr>
          <p:txBody>
            <a:bodyPr wrap="square" tIns="89642"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t>Secs</a:t>
              </a:r>
              <a:r>
                <a:rPr lang="en-US" sz="1400" kern="0" dirty="0"/>
                <a:t>.</a:t>
              </a:r>
            </a:p>
          </p:txBody>
        </p:sp>
      </p:grpSp>
      <p:cxnSp>
        <p:nvCxnSpPr>
          <p:cNvPr id="62" name="Straight Arrow Connector 61"/>
          <p:cNvCxnSpPr/>
          <p:nvPr/>
        </p:nvCxnSpPr>
        <p:spPr>
          <a:xfrm>
            <a:off x="6492855" y="3449232"/>
            <a:ext cx="6225" cy="647065"/>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66" idx="0"/>
          </p:cNvCxnSpPr>
          <p:nvPr/>
        </p:nvCxnSpPr>
        <p:spPr>
          <a:xfrm>
            <a:off x="9354310" y="3521807"/>
            <a:ext cx="9649" cy="576974"/>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1230284" y="3336544"/>
            <a:ext cx="8359033" cy="364428"/>
            <a:chOff x="1254953" y="3529952"/>
            <a:chExt cx="8526649" cy="371736"/>
          </a:xfrm>
        </p:grpSpPr>
        <p:grpSp>
          <p:nvGrpSpPr>
            <p:cNvPr id="14" name="Group 13"/>
            <p:cNvGrpSpPr/>
            <p:nvPr/>
          </p:nvGrpSpPr>
          <p:grpSpPr>
            <a:xfrm>
              <a:off x="1254953" y="3529952"/>
              <a:ext cx="473703" cy="371736"/>
              <a:chOff x="1254953" y="3529952"/>
              <a:chExt cx="473703" cy="371736"/>
            </a:xfrm>
          </p:grpSpPr>
          <p:sp>
            <p:nvSpPr>
              <p:cNvPr id="6" name="Rectangle 5"/>
              <p:cNvSpPr/>
              <p:nvPr/>
            </p:nvSpPr>
            <p:spPr bwMode="auto">
              <a:xfrm>
                <a:off x="1254953"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36" name="TextBox 35"/>
              <p:cNvSpPr txBox="1"/>
              <p:nvPr/>
            </p:nvSpPr>
            <p:spPr>
              <a:xfrm>
                <a:off x="1291956"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1</a:t>
                </a:r>
              </a:p>
            </p:txBody>
          </p:sp>
        </p:grpSp>
        <p:grpSp>
          <p:nvGrpSpPr>
            <p:cNvPr id="15" name="Group 14"/>
            <p:cNvGrpSpPr/>
            <p:nvPr/>
          </p:nvGrpSpPr>
          <p:grpSpPr>
            <a:xfrm>
              <a:off x="1987039" y="3529952"/>
              <a:ext cx="473703" cy="371736"/>
              <a:chOff x="2009907" y="3529952"/>
              <a:chExt cx="473703" cy="371736"/>
            </a:xfrm>
          </p:grpSpPr>
          <p:sp>
            <p:nvSpPr>
              <p:cNvPr id="7" name="Rectangle 6"/>
              <p:cNvSpPr/>
              <p:nvPr/>
            </p:nvSpPr>
            <p:spPr bwMode="auto">
              <a:xfrm>
                <a:off x="2009907"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37" name="TextBox 36"/>
              <p:cNvSpPr txBox="1"/>
              <p:nvPr/>
            </p:nvSpPr>
            <p:spPr>
              <a:xfrm>
                <a:off x="2046909"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2</a:t>
                </a:r>
              </a:p>
            </p:txBody>
          </p:sp>
        </p:grpSp>
        <p:grpSp>
          <p:nvGrpSpPr>
            <p:cNvPr id="16" name="Group 15"/>
            <p:cNvGrpSpPr/>
            <p:nvPr/>
          </p:nvGrpSpPr>
          <p:grpSpPr>
            <a:xfrm>
              <a:off x="2719125" y="3529952"/>
              <a:ext cx="473703" cy="371736"/>
              <a:chOff x="2750079" y="3529952"/>
              <a:chExt cx="473703" cy="371736"/>
            </a:xfrm>
          </p:grpSpPr>
          <p:sp>
            <p:nvSpPr>
              <p:cNvPr id="9" name="Rectangle 8"/>
              <p:cNvSpPr/>
              <p:nvPr/>
            </p:nvSpPr>
            <p:spPr bwMode="auto">
              <a:xfrm>
                <a:off x="2750079"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38" name="TextBox 37"/>
              <p:cNvSpPr txBox="1"/>
              <p:nvPr/>
            </p:nvSpPr>
            <p:spPr>
              <a:xfrm>
                <a:off x="2787082"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3</a:t>
                </a:r>
              </a:p>
            </p:txBody>
          </p:sp>
        </p:grpSp>
        <p:grpSp>
          <p:nvGrpSpPr>
            <p:cNvPr id="17" name="Group 16"/>
            <p:cNvGrpSpPr/>
            <p:nvPr/>
          </p:nvGrpSpPr>
          <p:grpSpPr>
            <a:xfrm>
              <a:off x="3451211" y="3529952"/>
              <a:ext cx="473703" cy="371736"/>
              <a:chOff x="3460629" y="3529952"/>
              <a:chExt cx="473703" cy="371736"/>
            </a:xfrm>
          </p:grpSpPr>
          <p:sp>
            <p:nvSpPr>
              <p:cNvPr id="10" name="Rectangle 9"/>
              <p:cNvSpPr/>
              <p:nvPr/>
            </p:nvSpPr>
            <p:spPr bwMode="auto">
              <a:xfrm>
                <a:off x="3460629"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39" name="TextBox 38"/>
              <p:cNvSpPr txBox="1"/>
              <p:nvPr/>
            </p:nvSpPr>
            <p:spPr>
              <a:xfrm>
                <a:off x="3497632"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4</a:t>
                </a:r>
              </a:p>
            </p:txBody>
          </p:sp>
        </p:grpSp>
        <p:grpSp>
          <p:nvGrpSpPr>
            <p:cNvPr id="18" name="Group 17"/>
            <p:cNvGrpSpPr/>
            <p:nvPr/>
          </p:nvGrpSpPr>
          <p:grpSpPr>
            <a:xfrm>
              <a:off x="4183297" y="3529952"/>
              <a:ext cx="473703" cy="371736"/>
              <a:chOff x="4185984" y="3529952"/>
              <a:chExt cx="473703" cy="371736"/>
            </a:xfrm>
          </p:grpSpPr>
          <p:sp>
            <p:nvSpPr>
              <p:cNvPr id="11" name="Rectangle 10"/>
              <p:cNvSpPr/>
              <p:nvPr/>
            </p:nvSpPr>
            <p:spPr bwMode="auto">
              <a:xfrm>
                <a:off x="4185984"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40" name="TextBox 39"/>
              <p:cNvSpPr txBox="1"/>
              <p:nvPr/>
            </p:nvSpPr>
            <p:spPr>
              <a:xfrm>
                <a:off x="4222987"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5</a:t>
                </a:r>
              </a:p>
            </p:txBody>
          </p:sp>
        </p:grpSp>
        <p:grpSp>
          <p:nvGrpSpPr>
            <p:cNvPr id="19" name="Group 18"/>
            <p:cNvGrpSpPr/>
            <p:nvPr/>
          </p:nvGrpSpPr>
          <p:grpSpPr>
            <a:xfrm>
              <a:off x="4915383" y="3529952"/>
              <a:ext cx="473703" cy="371736"/>
              <a:chOff x="4933559" y="3529952"/>
              <a:chExt cx="473703" cy="371736"/>
            </a:xfrm>
          </p:grpSpPr>
          <p:sp>
            <p:nvSpPr>
              <p:cNvPr id="26" name="Rectangle 25"/>
              <p:cNvSpPr/>
              <p:nvPr/>
            </p:nvSpPr>
            <p:spPr bwMode="auto">
              <a:xfrm>
                <a:off x="4933559"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41" name="TextBox 40"/>
              <p:cNvSpPr txBox="1"/>
              <p:nvPr/>
            </p:nvSpPr>
            <p:spPr>
              <a:xfrm>
                <a:off x="4970562"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6</a:t>
                </a:r>
              </a:p>
            </p:txBody>
          </p:sp>
        </p:grpSp>
        <p:grpSp>
          <p:nvGrpSpPr>
            <p:cNvPr id="20" name="Group 19"/>
            <p:cNvGrpSpPr/>
            <p:nvPr/>
          </p:nvGrpSpPr>
          <p:grpSpPr>
            <a:xfrm>
              <a:off x="5647469" y="3529952"/>
              <a:ext cx="473703" cy="371736"/>
              <a:chOff x="5688513" y="3529952"/>
              <a:chExt cx="473703" cy="371736"/>
            </a:xfrm>
          </p:grpSpPr>
          <p:sp>
            <p:nvSpPr>
              <p:cNvPr id="27" name="Rectangle 26"/>
              <p:cNvSpPr/>
              <p:nvPr/>
            </p:nvSpPr>
            <p:spPr bwMode="auto">
              <a:xfrm>
                <a:off x="5688513"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42" name="TextBox 41"/>
              <p:cNvSpPr txBox="1"/>
              <p:nvPr/>
            </p:nvSpPr>
            <p:spPr>
              <a:xfrm>
                <a:off x="5725515"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7</a:t>
                </a:r>
              </a:p>
            </p:txBody>
          </p:sp>
        </p:grpSp>
        <p:grpSp>
          <p:nvGrpSpPr>
            <p:cNvPr id="21" name="Group 20"/>
            <p:cNvGrpSpPr/>
            <p:nvPr/>
          </p:nvGrpSpPr>
          <p:grpSpPr>
            <a:xfrm>
              <a:off x="6379555" y="3529952"/>
              <a:ext cx="473703" cy="371736"/>
              <a:chOff x="6473094" y="3529952"/>
              <a:chExt cx="473703" cy="371736"/>
            </a:xfrm>
          </p:grpSpPr>
          <p:sp>
            <p:nvSpPr>
              <p:cNvPr id="28" name="Rectangle 27"/>
              <p:cNvSpPr/>
              <p:nvPr/>
            </p:nvSpPr>
            <p:spPr bwMode="auto">
              <a:xfrm>
                <a:off x="6473094"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43" name="TextBox 42"/>
              <p:cNvSpPr txBox="1"/>
              <p:nvPr/>
            </p:nvSpPr>
            <p:spPr>
              <a:xfrm>
                <a:off x="6510097"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8</a:t>
                </a:r>
              </a:p>
            </p:txBody>
          </p:sp>
        </p:grpSp>
        <p:grpSp>
          <p:nvGrpSpPr>
            <p:cNvPr id="22" name="Group 21"/>
            <p:cNvGrpSpPr/>
            <p:nvPr/>
          </p:nvGrpSpPr>
          <p:grpSpPr>
            <a:xfrm>
              <a:off x="7111641" y="3529952"/>
              <a:ext cx="473703" cy="371736"/>
              <a:chOff x="7183644" y="3529952"/>
              <a:chExt cx="473703" cy="371736"/>
            </a:xfrm>
          </p:grpSpPr>
          <p:sp>
            <p:nvSpPr>
              <p:cNvPr id="29" name="Rectangle 28"/>
              <p:cNvSpPr/>
              <p:nvPr/>
            </p:nvSpPr>
            <p:spPr bwMode="auto">
              <a:xfrm>
                <a:off x="7183644"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44" name="TextBox 43"/>
              <p:cNvSpPr txBox="1"/>
              <p:nvPr/>
            </p:nvSpPr>
            <p:spPr>
              <a:xfrm>
                <a:off x="7220647"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9</a:t>
                </a:r>
              </a:p>
            </p:txBody>
          </p:sp>
        </p:grpSp>
        <p:grpSp>
          <p:nvGrpSpPr>
            <p:cNvPr id="23" name="Group 22"/>
            <p:cNvGrpSpPr/>
            <p:nvPr/>
          </p:nvGrpSpPr>
          <p:grpSpPr>
            <a:xfrm>
              <a:off x="7843727" y="3529952"/>
              <a:ext cx="473703" cy="371736"/>
              <a:chOff x="7908999" y="3529952"/>
              <a:chExt cx="473703" cy="371736"/>
            </a:xfrm>
          </p:grpSpPr>
          <p:sp>
            <p:nvSpPr>
              <p:cNvPr id="30" name="Rectangle 29"/>
              <p:cNvSpPr/>
              <p:nvPr/>
            </p:nvSpPr>
            <p:spPr bwMode="auto">
              <a:xfrm>
                <a:off x="7908999"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45" name="TextBox 44"/>
              <p:cNvSpPr txBox="1"/>
              <p:nvPr/>
            </p:nvSpPr>
            <p:spPr>
              <a:xfrm>
                <a:off x="7946002"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10</a:t>
                </a:r>
              </a:p>
            </p:txBody>
          </p:sp>
        </p:grpSp>
        <p:grpSp>
          <p:nvGrpSpPr>
            <p:cNvPr id="24" name="Group 23"/>
            <p:cNvGrpSpPr/>
            <p:nvPr/>
          </p:nvGrpSpPr>
          <p:grpSpPr>
            <a:xfrm>
              <a:off x="8575813" y="3529952"/>
              <a:ext cx="473703" cy="371736"/>
              <a:chOff x="8560352" y="3529952"/>
              <a:chExt cx="473703" cy="371736"/>
            </a:xfrm>
          </p:grpSpPr>
          <p:sp>
            <p:nvSpPr>
              <p:cNvPr id="31" name="Rectangle 30"/>
              <p:cNvSpPr/>
              <p:nvPr/>
            </p:nvSpPr>
            <p:spPr bwMode="auto">
              <a:xfrm>
                <a:off x="8560352"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46" name="TextBox 45"/>
              <p:cNvSpPr txBox="1"/>
              <p:nvPr/>
            </p:nvSpPr>
            <p:spPr>
              <a:xfrm>
                <a:off x="8597354"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11</a:t>
                </a:r>
              </a:p>
            </p:txBody>
          </p:sp>
        </p:grpSp>
        <p:grpSp>
          <p:nvGrpSpPr>
            <p:cNvPr id="33" name="Group 32"/>
            <p:cNvGrpSpPr/>
            <p:nvPr/>
          </p:nvGrpSpPr>
          <p:grpSpPr>
            <a:xfrm>
              <a:off x="9307899" y="3529952"/>
              <a:ext cx="473703" cy="371736"/>
              <a:chOff x="9307899" y="3529952"/>
              <a:chExt cx="473703" cy="371736"/>
            </a:xfrm>
          </p:grpSpPr>
          <p:sp>
            <p:nvSpPr>
              <p:cNvPr id="32" name="Rectangle 31"/>
              <p:cNvSpPr/>
              <p:nvPr/>
            </p:nvSpPr>
            <p:spPr bwMode="auto">
              <a:xfrm>
                <a:off x="9307899" y="3529952"/>
                <a:ext cx="473703" cy="371736"/>
              </a:xfrm>
              <a:prstGeom prst="rect">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47" name="TextBox 46"/>
              <p:cNvSpPr txBox="1"/>
              <p:nvPr/>
            </p:nvSpPr>
            <p:spPr>
              <a:xfrm>
                <a:off x="9344902" y="3540768"/>
                <a:ext cx="399696" cy="350104"/>
              </a:xfrm>
              <a:prstGeom prst="rect">
                <a:avLst/>
              </a:prstGeom>
              <a:noFill/>
              <a:ln>
                <a:solidFill>
                  <a:srgbClr val="DC3C00"/>
                </a:solidFill>
              </a:ln>
            </p:spPr>
            <p:txBody>
              <a:bodyPr wrap="none" lIns="182854" tIns="146284" rIns="182854" bIns="146284" rtlCol="0" anchor="ctr">
                <a:noAutofit/>
              </a:bodyPr>
              <a:lstStyle/>
              <a:p>
                <a:pPr algn="ctr" defTabSz="914225">
                  <a:lnSpc>
                    <a:spcPct val="90000"/>
                  </a:lnSpc>
                  <a:spcAft>
                    <a:spcPts val="600"/>
                  </a:spcAft>
                </a:pPr>
                <a:r>
                  <a:rPr lang="en-US" sz="1600" kern="0" dirty="0">
                    <a:solidFill>
                      <a:schemeClr val="bg1"/>
                    </a:solidFill>
                  </a:rPr>
                  <a:t>12</a:t>
                </a:r>
              </a:p>
            </p:txBody>
          </p:sp>
        </p:grpSp>
      </p:grpSp>
      <p:sp>
        <p:nvSpPr>
          <p:cNvPr id="50" name="Rounded Rectangle 49"/>
          <p:cNvSpPr/>
          <p:nvPr/>
        </p:nvSpPr>
        <p:spPr bwMode="auto">
          <a:xfrm>
            <a:off x="1063114" y="3185933"/>
            <a:ext cx="5784576" cy="636811"/>
          </a:xfrm>
          <a:prstGeom prst="roundRect">
            <a:avLst/>
          </a:prstGeom>
          <a:noFill/>
          <a:ln w="38100">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51" name="Rounded Rectangle 50"/>
          <p:cNvSpPr/>
          <p:nvPr/>
        </p:nvSpPr>
        <p:spPr bwMode="auto">
          <a:xfrm>
            <a:off x="3971661" y="3185011"/>
            <a:ext cx="5764510" cy="637734"/>
          </a:xfrm>
          <a:prstGeom prst="roundRect">
            <a:avLst/>
          </a:prstGeom>
          <a:noFill/>
          <a:ln w="381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53" name="TextBox 52"/>
          <p:cNvSpPr txBox="1"/>
          <p:nvPr/>
        </p:nvSpPr>
        <p:spPr>
          <a:xfrm>
            <a:off x="1063113" y="2397785"/>
            <a:ext cx="4295620" cy="455275"/>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2353" kern="0" dirty="0">
                <a:solidFill>
                  <a:srgbClr val="DC3C00"/>
                </a:solidFill>
              </a:rPr>
              <a:t>First 8 sec. window</a:t>
            </a:r>
          </a:p>
        </p:txBody>
      </p:sp>
      <p:sp>
        <p:nvSpPr>
          <p:cNvPr id="56" name="TextBox 55"/>
          <p:cNvSpPr txBox="1"/>
          <p:nvPr/>
        </p:nvSpPr>
        <p:spPr>
          <a:xfrm>
            <a:off x="6062003" y="2437677"/>
            <a:ext cx="4295620" cy="421332"/>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2353" kern="0" dirty="0">
                <a:solidFill>
                  <a:schemeClr val="accent1"/>
                </a:solidFill>
              </a:rPr>
              <a:t>Second 8 sec. window</a:t>
            </a:r>
          </a:p>
        </p:txBody>
      </p:sp>
      <p:cxnSp>
        <p:nvCxnSpPr>
          <p:cNvPr id="58" name="Straight Arrow Connector 57"/>
          <p:cNvCxnSpPr/>
          <p:nvPr/>
        </p:nvCxnSpPr>
        <p:spPr>
          <a:xfrm>
            <a:off x="3196694" y="2985429"/>
            <a:ext cx="2" cy="1433"/>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8196159" y="2978176"/>
            <a:ext cx="2" cy="1433"/>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587584" y="4096297"/>
            <a:ext cx="1980916" cy="615522"/>
          </a:xfrm>
          <a:prstGeom prst="rect">
            <a:avLst/>
          </a:prstGeom>
          <a:solidFill>
            <a:schemeClr val="bg1"/>
          </a:solidFill>
          <a:ln>
            <a:noFill/>
          </a:ln>
        </p:spPr>
        <p:txBody>
          <a:bodyPr wrap="square" tIns="89642" bIns="89642" anchor="ctr">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t>Window operation is performed here.</a:t>
            </a:r>
          </a:p>
        </p:txBody>
      </p:sp>
      <p:sp>
        <p:nvSpPr>
          <p:cNvPr id="66" name="TextBox 65"/>
          <p:cNvSpPr txBox="1"/>
          <p:nvPr/>
        </p:nvSpPr>
        <p:spPr>
          <a:xfrm>
            <a:off x="8370295" y="4098782"/>
            <a:ext cx="1987327" cy="1050007"/>
          </a:xfrm>
          <a:prstGeom prst="rect">
            <a:avLst/>
          </a:prstGeom>
          <a:solidFill>
            <a:schemeClr val="bg1"/>
          </a:solidFill>
          <a:ln>
            <a:noFill/>
          </a:ln>
        </p:spPr>
        <p:txBody>
          <a:bodyPr wrap="square" tIns="89642" bIns="89642" anchor="ctr">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t>Window operation is performed here, </a:t>
            </a:r>
            <a:br>
              <a:rPr lang="en-US" sz="1568" kern="0" dirty="0"/>
            </a:br>
            <a:r>
              <a:rPr lang="en-US" sz="1568" kern="0" dirty="0"/>
              <a:t>4 seconds after the previous one.</a:t>
            </a:r>
          </a:p>
        </p:txBody>
      </p:sp>
      <p:sp>
        <p:nvSpPr>
          <p:cNvPr id="69" name="TextBox 68"/>
          <p:cNvSpPr txBox="1"/>
          <p:nvPr/>
        </p:nvSpPr>
        <p:spPr>
          <a:xfrm>
            <a:off x="2097214" y="5536261"/>
            <a:ext cx="7938198" cy="312099"/>
          </a:xfrm>
          <a:prstGeom prst="rect">
            <a:avLst/>
          </a:prstGeom>
          <a:solidFill>
            <a:schemeClr val="bg1"/>
          </a:solidFill>
          <a:ln>
            <a:noFill/>
          </a:ln>
        </p:spPr>
        <p:txBody>
          <a:bodyPr wrap="square" anchor="ctr">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a:t>
            </a:r>
            <a:r>
              <a:rPr lang="en-US" sz="1568" i="1" kern="0" dirty="0">
                <a:solidFill>
                  <a:schemeClr val="tx2"/>
                </a:solidFill>
              </a:rPr>
              <a:t>Tumbling window</a:t>
            </a:r>
            <a:r>
              <a:rPr lang="en-US" sz="1568" kern="0" dirty="0">
                <a:solidFill>
                  <a:schemeClr val="tx2"/>
                </a:solidFill>
              </a:rPr>
              <a:t>” effect can be achieved by making slide interval = window length</a:t>
            </a:r>
          </a:p>
        </p:txBody>
      </p:sp>
    </p:spTree>
    <p:extLst>
      <p:ext uri="{BB962C8B-B14F-4D97-AF65-F5344CB8AC3E}">
        <p14:creationId xmlns:p14="http://schemas.microsoft.com/office/powerpoint/2010/main" val="1487785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Window transformation operations</a:t>
            </a:r>
          </a:p>
        </p:txBody>
      </p:sp>
      <p:graphicFrame>
        <p:nvGraphicFramePr>
          <p:cNvPr id="4" name="Table 3"/>
          <p:cNvGraphicFramePr>
            <a:graphicFrameLocks noGrp="1"/>
          </p:cNvGraphicFramePr>
          <p:nvPr>
            <p:extLst/>
          </p:nvPr>
        </p:nvGraphicFramePr>
        <p:xfrm>
          <a:off x="455995" y="1261009"/>
          <a:ext cx="11317363" cy="5118356"/>
        </p:xfrm>
        <a:graphic>
          <a:graphicData uri="http://schemas.openxmlformats.org/drawingml/2006/table">
            <a:tbl>
              <a:tblPr>
                <a:tableStyleId>{793D81CF-94F2-401A-BA57-92F5A7B2D0C5}</a:tableStyleId>
              </a:tblPr>
              <a:tblGrid>
                <a:gridCol w="2676483">
                  <a:extLst>
                    <a:ext uri="{9D8B030D-6E8A-4147-A177-3AD203B41FA5}">
                      <a16:colId xmlns:a16="http://schemas.microsoft.com/office/drawing/2014/main" val="20000"/>
                    </a:ext>
                  </a:extLst>
                </a:gridCol>
                <a:gridCol w="8640880">
                  <a:extLst>
                    <a:ext uri="{9D8B030D-6E8A-4147-A177-3AD203B41FA5}">
                      <a16:colId xmlns:a16="http://schemas.microsoft.com/office/drawing/2014/main" val="20001"/>
                    </a:ext>
                  </a:extLst>
                </a:gridCol>
              </a:tblGrid>
              <a:tr h="388739">
                <a:tc>
                  <a:txBody>
                    <a:bodyPr/>
                    <a:lstStyle/>
                    <a:p>
                      <a:pPr marL="0" indent="0" algn="l" fontAlgn="t">
                        <a:buFont typeface="Arial" panose="020B0604020202020204" pitchFamily="34" charset="0"/>
                        <a:buNone/>
                      </a:pPr>
                      <a:r>
                        <a:rPr lang="en-US" sz="1600" b="1" dirty="0">
                          <a:solidFill>
                            <a:schemeClr val="bg1"/>
                          </a:solidFill>
                          <a:effectLst/>
                        </a:rPr>
                        <a:t>Transformation</a:t>
                      </a:r>
                    </a:p>
                  </a:txBody>
                  <a:tcPr marL="89642" marR="89642" marT="0" marB="89642">
                    <a:lnL w="12700" cmpd="sng">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3C00"/>
                    </a:solidFill>
                  </a:tcPr>
                </a:tc>
                <a:tc>
                  <a:txBody>
                    <a:bodyPr/>
                    <a:lstStyle/>
                    <a:p>
                      <a:pPr marL="0" indent="342900" algn="l" fontAlgn="t"/>
                      <a:r>
                        <a:rPr lang="en-US" sz="1600" b="1" dirty="0">
                          <a:solidFill>
                            <a:schemeClr val="bg1"/>
                          </a:solidFill>
                          <a:effectLst/>
                        </a:rPr>
                        <a:t>Meaning</a:t>
                      </a:r>
                    </a:p>
                  </a:txBody>
                  <a:tcPr marL="89642" marR="89642" marT="0" marB="89642">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3C00"/>
                    </a:solidFill>
                  </a:tcPr>
                </a:tc>
                <a:extLst>
                  <a:ext uri="{0D108BD9-81ED-4DB2-BD59-A6C34878D82A}">
                    <a16:rowId xmlns:a16="http://schemas.microsoft.com/office/drawing/2014/main" val="10000"/>
                  </a:ext>
                </a:extLst>
              </a:tr>
              <a:tr h="555341">
                <a:tc>
                  <a:txBody>
                    <a:bodyPr/>
                    <a:lstStyle/>
                    <a:p>
                      <a:pPr marL="33" lvl="0" indent="0" algn="l" defTabSz="914400" rtl="0" eaLnBrk="1" fontAlgn="t" latinLnBrk="0" hangingPunct="1">
                        <a:buFont typeface="Arial" panose="020B0604020202020204" pitchFamily="34" charset="0"/>
                        <a:buNone/>
                      </a:pPr>
                      <a:r>
                        <a:rPr lang="en-US" sz="1200" kern="1200" dirty="0">
                          <a:ln>
                            <a:solidFill>
                              <a:srgbClr val="FFFFFF">
                                <a:alpha val="0"/>
                              </a:srgbClr>
                            </a:solidFill>
                          </a:ln>
                          <a:solidFill>
                            <a:schemeClr val="accent1">
                              <a:lumMod val="75000"/>
                            </a:schemeClr>
                          </a:solidFill>
                          <a:latin typeface="Consolas" panose="020B0609020204030204" pitchFamily="49" charset="0"/>
                        </a:rPr>
                        <a:t>Window </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(windowLength, slideInterval)</a:t>
                      </a:r>
                      <a:endParaRPr lang="en-US" sz="1200" i="1" kern="1200" dirty="0">
                        <a:ln>
                          <a:solidFill>
                            <a:srgbClr val="FFFFFF">
                              <a:alpha val="0"/>
                            </a:srgbClr>
                          </a:solidFill>
                        </a:ln>
                        <a:solidFill>
                          <a:schemeClr val="tx1">
                            <a:lumMod val="75000"/>
                            <a:lumOff val="25000"/>
                          </a:schemeClr>
                        </a:solidFill>
                        <a:latin typeface="Consolas" panose="020B0609020204030204" pitchFamily="49" charset="0"/>
                        <a:ea typeface="Segoe UI" pitchFamily="34" charset="0"/>
                        <a:cs typeface="Segoe UI" pitchFamily="34" charset="0"/>
                      </a:endParaRPr>
                    </a:p>
                  </a:txBody>
                  <a:tcPr marL="89642" marR="89642" marT="0" marB="89642">
                    <a:lnL w="12700" cmpd="sng">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Returns a new DStream that is computed based on windowed batches of the source DStream.</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89642" marR="89642" marT="0" marB="89642">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555341">
                <a:tc>
                  <a:txBody>
                    <a:bodyPr/>
                    <a:lstStyle/>
                    <a:p>
                      <a:pPr marL="33" lvl="0" indent="0" algn="l" defTabSz="914400" rtl="0" eaLnBrk="1" fontAlgn="t" latinLnBrk="0" hangingPunct="1">
                        <a:buFont typeface="Arial" panose="020B0604020202020204" pitchFamily="34" charset="0"/>
                        <a:buNone/>
                      </a:pPr>
                      <a:r>
                        <a:rPr lang="en-US" sz="1200" kern="1200" dirty="0">
                          <a:ln>
                            <a:solidFill>
                              <a:srgbClr val="FFFFFF">
                                <a:alpha val="0"/>
                              </a:srgbClr>
                            </a:solidFill>
                          </a:ln>
                          <a:solidFill>
                            <a:schemeClr val="accent1">
                              <a:lumMod val="75000"/>
                            </a:schemeClr>
                          </a:solidFill>
                          <a:latin typeface="Consolas" panose="020B0609020204030204" pitchFamily="49" charset="0"/>
                        </a:rPr>
                        <a:t>countByWindow </a:t>
                      </a:r>
                      <a:r>
                        <a:rPr lang="en-US" sz="1200" kern="1200" dirty="0">
                          <a:ln>
                            <a:solidFill>
                              <a:srgbClr val="FFFFFF">
                                <a:alpha val="0"/>
                              </a:srgbClr>
                            </a:solidFill>
                          </a:ln>
                          <a:solidFill>
                            <a:schemeClr val="tx1">
                              <a:lumMod val="75000"/>
                              <a:lumOff val="25000"/>
                            </a:schemeClr>
                          </a:solidFill>
                          <a:latin typeface="Consolas" panose="020B0609020204030204" pitchFamily="49" charset="0"/>
                        </a:rPr>
                        <a:t> (</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windowLength</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 </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slideInterval</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a:t>
                      </a:r>
                      <a:endParaRPr lang="en-US" sz="1200" i="1" kern="1200" dirty="0">
                        <a:ln>
                          <a:solidFill>
                            <a:srgbClr val="FFFFFF">
                              <a:alpha val="0"/>
                            </a:srgbClr>
                          </a:solidFill>
                        </a:ln>
                        <a:solidFill>
                          <a:schemeClr val="tx1">
                            <a:lumMod val="75000"/>
                            <a:lumOff val="25000"/>
                          </a:schemeClr>
                        </a:solidFill>
                        <a:latin typeface="Consolas" panose="020B0609020204030204" pitchFamily="49" charset="0"/>
                        <a:ea typeface="Segoe UI" pitchFamily="34" charset="0"/>
                        <a:cs typeface="Segoe UI" pitchFamily="34" charset="0"/>
                      </a:endParaRPr>
                    </a:p>
                  </a:txBody>
                  <a:tcPr marL="89642" marR="89642" marT="0" marB="89642">
                    <a:lnL w="12700" cmpd="sng">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Returns a sliding window count of elements in the stream.</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89642" marR="89642" marT="0" marB="89642">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749711">
                <a:tc>
                  <a:txBody>
                    <a:bodyPr/>
                    <a:lstStyle/>
                    <a:p>
                      <a:pPr marL="33" lvl="0" indent="0" algn="l" defTabSz="914400" rtl="0" eaLnBrk="1" fontAlgn="t" latinLnBrk="0" hangingPunct="1">
                        <a:buFont typeface="Arial" panose="020B0604020202020204" pitchFamily="34" charset="0"/>
                        <a:buNone/>
                      </a:pPr>
                      <a:r>
                        <a:rPr lang="en-US" sz="1200" kern="1200" dirty="0">
                          <a:ln>
                            <a:solidFill>
                              <a:srgbClr val="FFFFFF">
                                <a:alpha val="0"/>
                              </a:srgbClr>
                            </a:solidFill>
                          </a:ln>
                          <a:solidFill>
                            <a:schemeClr val="accent1">
                              <a:lumMod val="75000"/>
                            </a:schemeClr>
                          </a:solidFill>
                          <a:latin typeface="Consolas" panose="020B0609020204030204" pitchFamily="49" charset="0"/>
                        </a:rPr>
                        <a:t>reduceByWindow </a:t>
                      </a:r>
                      <a:r>
                        <a:rPr lang="en-US" sz="1200" kern="1200" dirty="0">
                          <a:ln>
                            <a:solidFill>
                              <a:srgbClr val="FFFFFF">
                                <a:alpha val="0"/>
                              </a:srgbClr>
                            </a:solidFill>
                          </a:ln>
                          <a:solidFill>
                            <a:schemeClr val="tx1">
                              <a:lumMod val="75000"/>
                              <a:lumOff val="25000"/>
                            </a:schemeClr>
                          </a:solidFill>
                          <a:latin typeface="Consolas" panose="020B0609020204030204" pitchFamily="49" charset="0"/>
                        </a:rPr>
                        <a:t>(</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func, </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windowLength</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 </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slideInterval</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a:t>
                      </a:r>
                      <a:endParaRPr lang="en-US" sz="1200" i="1" kern="1200" dirty="0">
                        <a:ln>
                          <a:solidFill>
                            <a:srgbClr val="FFFFFF">
                              <a:alpha val="0"/>
                            </a:srgbClr>
                          </a:solidFill>
                        </a:ln>
                        <a:solidFill>
                          <a:schemeClr val="tx1">
                            <a:lumMod val="75000"/>
                            <a:lumOff val="25000"/>
                          </a:schemeClr>
                        </a:solidFill>
                        <a:latin typeface="Consolas" panose="020B0609020204030204" pitchFamily="49" charset="0"/>
                        <a:ea typeface="Segoe UI" pitchFamily="34" charset="0"/>
                        <a:cs typeface="Segoe UI" pitchFamily="34" charset="0"/>
                      </a:endParaRPr>
                    </a:p>
                  </a:txBody>
                  <a:tcPr marL="89642" marR="89642" marT="0" marB="89642">
                    <a:lnL w="12700" cmpd="sng">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Returns a new single-element stream, created by aggregating elements in the stream over a sliding interval using func. The function should be associative so that it can be computed correctly in parallel.</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89642" marR="89642" marT="0" marB="89642">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49711">
                <a:tc>
                  <a:txBody>
                    <a:bodyPr/>
                    <a:lstStyle/>
                    <a:p>
                      <a:pPr marL="33" lvl="0" indent="0" algn="l" defTabSz="914400" rtl="0" eaLnBrk="1" fontAlgn="t" latinLnBrk="0" hangingPunct="1">
                        <a:buFont typeface="Arial" panose="020B0604020202020204" pitchFamily="34" charset="0"/>
                        <a:buNone/>
                      </a:pPr>
                      <a:r>
                        <a:rPr lang="en-US" sz="1200" kern="1200" dirty="0">
                          <a:ln>
                            <a:solidFill>
                              <a:srgbClr val="FFFFFF">
                                <a:alpha val="0"/>
                              </a:srgbClr>
                            </a:solidFill>
                          </a:ln>
                          <a:solidFill>
                            <a:schemeClr val="accent1">
                              <a:lumMod val="75000"/>
                            </a:schemeClr>
                          </a:solidFill>
                          <a:latin typeface="Consolas" panose="020B0609020204030204" pitchFamily="49" charset="0"/>
                        </a:rPr>
                        <a:t>reduceByKeyAndWindow </a:t>
                      </a:r>
                      <a:r>
                        <a:rPr lang="en-US" sz="1200" kern="1200" dirty="0">
                          <a:ln>
                            <a:solidFill>
                              <a:srgbClr val="FFFFFF">
                                <a:alpha val="0"/>
                              </a:srgbClr>
                            </a:solidFill>
                          </a:ln>
                          <a:solidFill>
                            <a:schemeClr val="tx1">
                              <a:lumMod val="75000"/>
                              <a:lumOff val="25000"/>
                            </a:schemeClr>
                          </a:solidFill>
                          <a:latin typeface="Consolas" panose="020B0609020204030204" pitchFamily="49" charset="0"/>
                        </a:rPr>
                        <a:t>(</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func</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 </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windowLength</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 slideInterval,</a:t>
                      </a:r>
                      <a:r>
                        <a:rPr lang="en-US" sz="1200" i="1" kern="1200" baseline="0" dirty="0">
                          <a:ln>
                            <a:solidFill>
                              <a:srgbClr val="FFFFFF">
                                <a:alpha val="0"/>
                              </a:srgbClr>
                            </a:solidFill>
                          </a:ln>
                          <a:solidFill>
                            <a:schemeClr val="tx1">
                              <a:lumMod val="75000"/>
                              <a:lumOff val="25000"/>
                            </a:schemeClr>
                          </a:solidFill>
                          <a:latin typeface="Consolas" panose="020B0609020204030204" pitchFamily="49" charset="0"/>
                        </a:rPr>
                        <a:t> </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[numTasks])</a:t>
                      </a:r>
                      <a:endParaRPr lang="en-US" sz="1200" i="1" kern="1200" dirty="0">
                        <a:ln>
                          <a:solidFill>
                            <a:srgbClr val="FFFFFF">
                              <a:alpha val="0"/>
                            </a:srgbClr>
                          </a:solidFill>
                        </a:ln>
                        <a:solidFill>
                          <a:schemeClr val="tx1">
                            <a:lumMod val="75000"/>
                            <a:lumOff val="25000"/>
                          </a:schemeClr>
                        </a:solidFill>
                        <a:latin typeface="Consolas" panose="020B0609020204030204" pitchFamily="49" charset="0"/>
                        <a:ea typeface="Segoe UI" pitchFamily="34" charset="0"/>
                        <a:cs typeface="Segoe UI" pitchFamily="34" charset="0"/>
                      </a:endParaRPr>
                    </a:p>
                  </a:txBody>
                  <a:tcPr marL="89642" marR="89642" marT="0" marB="89642">
                    <a:lnL w="12700" cmpd="sng">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When called on, a DStream of (K, V) pairs</a:t>
                      </a:r>
                      <a:r>
                        <a:rPr lang="en-US" sz="1400" kern="1200" baseline="0" dirty="0">
                          <a:ln>
                            <a:solidFill>
                              <a:srgbClr val="FFFFFF">
                                <a:alpha val="0"/>
                              </a:srgbClr>
                            </a:solidFill>
                          </a:ln>
                          <a:solidFill>
                            <a:schemeClr val="tx1">
                              <a:lumMod val="65000"/>
                              <a:lumOff val="35000"/>
                            </a:schemeClr>
                          </a:solidFill>
                        </a:rPr>
                        <a:t> </a:t>
                      </a:r>
                      <a:r>
                        <a:rPr lang="en-US" sz="1400" kern="1200" dirty="0">
                          <a:ln>
                            <a:solidFill>
                              <a:srgbClr val="FFFFFF">
                                <a:alpha val="0"/>
                              </a:srgbClr>
                            </a:solidFill>
                          </a:ln>
                          <a:solidFill>
                            <a:schemeClr val="tx1">
                              <a:lumMod val="65000"/>
                              <a:lumOff val="35000"/>
                            </a:schemeClr>
                          </a:solidFill>
                        </a:rPr>
                        <a:t>returns a new DStream of (K, V) pairs, where the values for each key are aggregated using the given reduce function</a:t>
                      </a:r>
                      <a:r>
                        <a:rPr lang="en-US" sz="1400" kern="1200" baseline="0" dirty="0">
                          <a:ln>
                            <a:solidFill>
                              <a:srgbClr val="FFFFFF">
                                <a:alpha val="0"/>
                              </a:srgbClr>
                            </a:solidFill>
                          </a:ln>
                          <a:solidFill>
                            <a:schemeClr val="tx1">
                              <a:lumMod val="65000"/>
                              <a:lumOff val="35000"/>
                            </a:schemeClr>
                          </a:solidFill>
                        </a:rPr>
                        <a:t> </a:t>
                      </a:r>
                      <a:r>
                        <a:rPr lang="en-US" sz="1400" kern="1200" dirty="0">
                          <a:ln>
                            <a:solidFill>
                              <a:srgbClr val="FFFFFF">
                                <a:alpha val="0"/>
                              </a:srgbClr>
                            </a:solidFill>
                          </a:ln>
                          <a:solidFill>
                            <a:schemeClr val="tx1">
                              <a:lumMod val="65000"/>
                              <a:lumOff val="35000"/>
                            </a:schemeClr>
                          </a:solidFill>
                        </a:rPr>
                        <a:t>(func) over batches in a sliding window. </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89642" marR="89642" marT="0" marB="89642">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1344637">
                <a:tc>
                  <a:txBody>
                    <a:bodyPr/>
                    <a:lstStyle/>
                    <a:p>
                      <a:pPr marL="33" lvl="0" indent="0" algn="l" defTabSz="914400" rtl="0" eaLnBrk="1" fontAlgn="t" latinLnBrk="0" hangingPunct="1">
                        <a:buFont typeface="Arial" panose="020B0604020202020204" pitchFamily="34" charset="0"/>
                        <a:buNone/>
                      </a:pPr>
                      <a:r>
                        <a:rPr lang="en-US" sz="1200" kern="1200" dirty="0">
                          <a:ln>
                            <a:solidFill>
                              <a:srgbClr val="FFFFFF">
                                <a:alpha val="0"/>
                              </a:srgbClr>
                            </a:solidFill>
                          </a:ln>
                          <a:solidFill>
                            <a:schemeClr val="accent1">
                              <a:lumMod val="75000"/>
                            </a:schemeClr>
                          </a:solidFill>
                          <a:latin typeface="Consolas" panose="020B0609020204030204" pitchFamily="49" charset="0"/>
                        </a:rPr>
                        <a:t>reduceByKeyAndWindow</a:t>
                      </a:r>
                      <a:r>
                        <a:rPr lang="en-US" sz="1200" kern="1200" dirty="0">
                          <a:ln>
                            <a:solidFill>
                              <a:srgbClr val="FFFFFF">
                                <a:alpha val="0"/>
                              </a:srgbClr>
                            </a:solidFill>
                          </a:ln>
                          <a:solidFill>
                            <a:schemeClr val="tx1">
                              <a:lumMod val="75000"/>
                              <a:lumOff val="25000"/>
                            </a:schemeClr>
                          </a:solidFill>
                          <a:latin typeface="Consolas" panose="020B0609020204030204" pitchFamily="49" charset="0"/>
                        </a:rPr>
                        <a:t> </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(func, </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invFunc</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 </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windowLength</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 </a:t>
                      </a:r>
                    </a:p>
                    <a:p>
                      <a:pPr marL="33" lvl="0" indent="0" algn="l" defTabSz="914400" rtl="0" eaLnBrk="1" fontAlgn="t" latinLnBrk="0" hangingPunct="1">
                        <a:buFont typeface="Arial" panose="020B0604020202020204" pitchFamily="34" charset="0"/>
                        <a:buNone/>
                      </a:pP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slideInterval, [numTasks])</a:t>
                      </a:r>
                      <a:endParaRPr lang="en-US" sz="1200" i="1" kern="1200" dirty="0">
                        <a:ln>
                          <a:solidFill>
                            <a:srgbClr val="FFFFFF">
                              <a:alpha val="0"/>
                            </a:srgbClr>
                          </a:solidFill>
                        </a:ln>
                        <a:solidFill>
                          <a:schemeClr val="tx1">
                            <a:lumMod val="75000"/>
                            <a:lumOff val="25000"/>
                          </a:schemeClr>
                        </a:solidFill>
                        <a:latin typeface="Consolas" panose="020B0609020204030204" pitchFamily="49" charset="0"/>
                        <a:ea typeface="Segoe UI" pitchFamily="34" charset="0"/>
                        <a:cs typeface="Segoe UI" pitchFamily="34" charset="0"/>
                      </a:endParaRPr>
                    </a:p>
                  </a:txBody>
                  <a:tcPr marL="89642" marR="89642" marT="0" marB="89642">
                    <a:lnL w="12700" cmpd="sng">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A more efficient version of the above reduceByKeyAndWindow(), where the reduce value of each window is calculated incrementally, using the reduce values of the previous window. This is done by reducing the new data that enters the sliding window, and "inverse reducing" the old data that leaves the window. An example would be that of "adding" and "subtracting" counts of keys as the window slides. However, it is applicable to only "invertible reduce functions”—that is, those reduce functions that have a corresponding "inverse reduce" function (taken as parameter invFunc).</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89642" marR="89642" marT="0" marB="89642">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749711">
                <a:tc>
                  <a:txBody>
                    <a:bodyPr/>
                    <a:lstStyle/>
                    <a:p>
                      <a:pPr marL="33" lvl="0" indent="0" algn="l" defTabSz="914400" rtl="0" eaLnBrk="1" fontAlgn="t" latinLnBrk="0" hangingPunct="1">
                        <a:buFont typeface="Arial" panose="020B0604020202020204" pitchFamily="34" charset="0"/>
                        <a:buNone/>
                      </a:pPr>
                      <a:r>
                        <a:rPr lang="en-US" sz="1200" kern="1200" dirty="0">
                          <a:ln>
                            <a:solidFill>
                              <a:srgbClr val="FFFFFF">
                                <a:alpha val="0"/>
                              </a:srgbClr>
                            </a:solidFill>
                          </a:ln>
                          <a:solidFill>
                            <a:schemeClr val="accent1">
                              <a:lumMod val="75000"/>
                            </a:schemeClr>
                          </a:solidFill>
                          <a:latin typeface="Consolas" panose="020B0609020204030204" pitchFamily="49" charset="0"/>
                        </a:rPr>
                        <a:t>countByValueAndWindow </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windowLength</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 </a:t>
                      </a:r>
                      <a:r>
                        <a:rPr lang="en-US" sz="1200" i="1" kern="1200" dirty="0" err="1">
                          <a:ln>
                            <a:solidFill>
                              <a:srgbClr val="FFFFFF">
                                <a:alpha val="0"/>
                              </a:srgbClr>
                            </a:solidFill>
                          </a:ln>
                          <a:solidFill>
                            <a:schemeClr val="tx1">
                              <a:lumMod val="75000"/>
                              <a:lumOff val="25000"/>
                            </a:schemeClr>
                          </a:solidFill>
                          <a:latin typeface="Consolas" panose="020B0609020204030204" pitchFamily="49" charset="0"/>
                        </a:rPr>
                        <a:t>slideInterval</a:t>
                      </a:r>
                      <a:r>
                        <a:rPr lang="en-US" sz="1200" i="1" kern="1200" dirty="0">
                          <a:ln>
                            <a:solidFill>
                              <a:srgbClr val="FFFFFF">
                                <a:alpha val="0"/>
                              </a:srgbClr>
                            </a:solidFill>
                          </a:ln>
                          <a:solidFill>
                            <a:schemeClr val="tx1">
                              <a:lumMod val="75000"/>
                              <a:lumOff val="25000"/>
                            </a:schemeClr>
                          </a:solidFill>
                          <a:latin typeface="Consolas" panose="020B0609020204030204" pitchFamily="49" charset="0"/>
                        </a:rPr>
                        <a:t>, [numTasks])</a:t>
                      </a:r>
                      <a:endParaRPr lang="en-US" sz="1200" i="1" kern="1200" dirty="0">
                        <a:ln>
                          <a:solidFill>
                            <a:srgbClr val="FFFFFF">
                              <a:alpha val="0"/>
                            </a:srgbClr>
                          </a:solidFill>
                        </a:ln>
                        <a:solidFill>
                          <a:schemeClr val="tx1">
                            <a:lumMod val="75000"/>
                            <a:lumOff val="25000"/>
                          </a:schemeClr>
                        </a:solidFill>
                        <a:latin typeface="Consolas" panose="020B0609020204030204" pitchFamily="49" charset="0"/>
                        <a:ea typeface="Segoe UI" pitchFamily="34" charset="0"/>
                        <a:cs typeface="Segoe UI" pitchFamily="34" charset="0"/>
                      </a:endParaRPr>
                    </a:p>
                  </a:txBody>
                  <a:tcPr marL="89642" marR="89642" marT="0" marB="89642">
                    <a:lnL w="12700" cmpd="sng">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When called on, a DStream of (K, V) pairs returns a new DStream of (K, Long) pairs where the value of each key is its frequency within a sliding window. </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89642" marR="89642" marT="0" marB="89642">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83845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a:ln>
            <a:noFill/>
          </a:ln>
        </p:spPr>
        <p:txBody>
          <a:bodyPr vert="horz" wrap="square" lIns="448212" tIns="91440" rIns="146304" bIns="91440" rtlCol="0" anchor="t">
            <a:noAutofit/>
          </a:bodyPr>
          <a:lstStyle/>
          <a:p>
            <a:r>
              <a:rPr lang="en-US" dirty="0"/>
              <a:t>Windowing sample code</a:t>
            </a:r>
          </a:p>
        </p:txBody>
      </p:sp>
      <p:sp>
        <p:nvSpPr>
          <p:cNvPr id="4" name="TextBox 3"/>
          <p:cNvSpPr txBox="1"/>
          <p:nvPr/>
        </p:nvSpPr>
        <p:spPr>
          <a:xfrm>
            <a:off x="0" y="1198315"/>
            <a:ext cx="11586291" cy="416383"/>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2353" kern="0" dirty="0">
                <a:solidFill>
                  <a:srgbClr val="CB3B1D"/>
                </a:solidFill>
                <a:latin typeface="+mj-lt"/>
              </a:rPr>
              <a:t>Count hashtags in a Twitter stream over the last 10 mins., and update every 2 secs</a:t>
            </a:r>
            <a:r>
              <a:rPr lang="en-US" sz="2353" kern="0" dirty="0">
                <a:solidFill>
                  <a:srgbClr val="CB3B1D"/>
                </a:solidFill>
              </a:rPr>
              <a:t>.</a:t>
            </a:r>
          </a:p>
        </p:txBody>
      </p:sp>
      <p:sp>
        <p:nvSpPr>
          <p:cNvPr id="5" name="TextBox 4"/>
          <p:cNvSpPr txBox="1"/>
          <p:nvPr/>
        </p:nvSpPr>
        <p:spPr>
          <a:xfrm>
            <a:off x="455995" y="1798964"/>
            <a:ext cx="11317363" cy="1396992"/>
          </a:xfrm>
          <a:prstGeom prst="rect">
            <a:avLst/>
          </a:prstGeom>
          <a:solidFill>
            <a:schemeClr val="bg1"/>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765" kern="0" dirty="0"/>
              <a:t>val tweets = ssc.twitterStream&lt;Twitter username&gt;, &lt;Twitter password&gt;)</a:t>
            </a:r>
          </a:p>
          <a:p>
            <a:pPr marL="110472" lvl="1" indent="0" defTabSz="895769">
              <a:spcBef>
                <a:spcPts val="600"/>
              </a:spcBef>
              <a:spcAft>
                <a:spcPts val="588"/>
              </a:spcAft>
              <a:buNone/>
              <a:tabLst>
                <a:tab pos="632806" algn="l"/>
              </a:tabLst>
            </a:pPr>
            <a:r>
              <a:rPr lang="en-US" sz="1765" kern="0" dirty="0"/>
              <a:t>val hashTags = tweets.flatMap (status =&gt; getTags(status))</a:t>
            </a:r>
          </a:p>
          <a:p>
            <a:pPr marL="110472" lvl="1" indent="0" defTabSz="895769">
              <a:spcBef>
                <a:spcPts val="600"/>
              </a:spcBef>
              <a:spcAft>
                <a:spcPts val="588"/>
              </a:spcAft>
              <a:buNone/>
              <a:tabLst>
                <a:tab pos="632806" algn="l"/>
              </a:tabLst>
            </a:pPr>
            <a:r>
              <a:rPr lang="en-US" sz="1765" kern="0" dirty="0"/>
              <a:t>val tagCounts = hashTags.window(Minutes(10), Second(2)) countByValue()</a:t>
            </a:r>
          </a:p>
        </p:txBody>
      </p:sp>
      <p:sp>
        <p:nvSpPr>
          <p:cNvPr id="6" name="Rectangular Callout 5"/>
          <p:cNvSpPr/>
          <p:nvPr/>
        </p:nvSpPr>
        <p:spPr bwMode="auto">
          <a:xfrm>
            <a:off x="6961969" y="3399282"/>
            <a:ext cx="1693478" cy="477917"/>
          </a:xfrm>
          <a:prstGeom prst="wedgeRectCallout">
            <a:avLst>
              <a:gd name="adj1" fmla="val -45570"/>
              <a:gd name="adj2" fmla="val -142977"/>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kern="0" dirty="0">
                <a:solidFill>
                  <a:srgbClr val="FFFFFF"/>
                </a:solidFill>
                <a:ea typeface="Segoe UI" pitchFamily="34" charset="0"/>
                <a:cs typeface="Segoe UI" pitchFamily="34" charset="0"/>
              </a:rPr>
              <a:t>Callback operation</a:t>
            </a:r>
          </a:p>
        </p:txBody>
      </p:sp>
      <p:sp>
        <p:nvSpPr>
          <p:cNvPr id="7" name="Rectangular Callout 6"/>
          <p:cNvSpPr/>
          <p:nvPr/>
        </p:nvSpPr>
        <p:spPr bwMode="auto">
          <a:xfrm>
            <a:off x="3692324" y="3399282"/>
            <a:ext cx="1528212" cy="477916"/>
          </a:xfrm>
          <a:prstGeom prst="wedgeRectCallout">
            <a:avLst>
              <a:gd name="adj1" fmla="val 22355"/>
              <a:gd name="adj2" fmla="val -136003"/>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kern="0" dirty="0">
                <a:solidFill>
                  <a:srgbClr val="FFFFFF"/>
                </a:solidFill>
                <a:ea typeface="Segoe UI" pitchFamily="34" charset="0"/>
                <a:cs typeface="Segoe UI" pitchFamily="34" charset="0"/>
              </a:rPr>
              <a:t>Window length</a:t>
            </a:r>
          </a:p>
        </p:txBody>
      </p:sp>
      <p:sp>
        <p:nvSpPr>
          <p:cNvPr id="8" name="Rectangular Callout 7"/>
          <p:cNvSpPr/>
          <p:nvPr/>
        </p:nvSpPr>
        <p:spPr bwMode="auto">
          <a:xfrm>
            <a:off x="5276278" y="3399283"/>
            <a:ext cx="1622652" cy="477917"/>
          </a:xfrm>
          <a:prstGeom prst="wedgeRectCallout">
            <a:avLst>
              <a:gd name="adj1" fmla="val -6076"/>
              <a:gd name="adj2" fmla="val -136512"/>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kern="0" dirty="0">
                <a:solidFill>
                  <a:srgbClr val="FFFFFF"/>
                </a:solidFill>
                <a:ea typeface="Segoe UI" pitchFamily="34" charset="0"/>
                <a:cs typeface="Segoe UI" pitchFamily="34" charset="0"/>
              </a:rPr>
              <a:t>Sliding interval</a:t>
            </a:r>
          </a:p>
        </p:txBody>
      </p:sp>
      <p:sp>
        <p:nvSpPr>
          <p:cNvPr id="9" name="TextBox 8"/>
          <p:cNvSpPr txBox="1"/>
          <p:nvPr/>
        </p:nvSpPr>
        <p:spPr>
          <a:xfrm>
            <a:off x="455995" y="4068881"/>
            <a:ext cx="5335194" cy="1095267"/>
          </a:xfrm>
          <a:prstGeom prst="rect">
            <a:avLst/>
          </a:prstGeom>
          <a:solidFill>
            <a:schemeClr val="bg1"/>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765" kern="0" dirty="0"/>
              <a:t>countByValue() is invoked every 2 secs. All RDDs accumulated in the previous 10 minutes are passed to the callback function.</a:t>
            </a:r>
          </a:p>
        </p:txBody>
      </p:sp>
      <p:sp>
        <p:nvSpPr>
          <p:cNvPr id="10" name="Rectangular Callout 9"/>
          <p:cNvSpPr/>
          <p:nvPr/>
        </p:nvSpPr>
        <p:spPr bwMode="auto">
          <a:xfrm>
            <a:off x="1948046" y="3399282"/>
            <a:ext cx="1688535" cy="477916"/>
          </a:xfrm>
          <a:prstGeom prst="wedgeRectCallout">
            <a:avLst>
              <a:gd name="adj1" fmla="val 24617"/>
              <a:gd name="adj2" fmla="val -136806"/>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kern="0" dirty="0">
                <a:solidFill>
                  <a:srgbClr val="FFFFFF"/>
                </a:solidFill>
                <a:ea typeface="Segoe UI" pitchFamily="34" charset="0"/>
                <a:cs typeface="Segoe UI" pitchFamily="34" charset="0"/>
              </a:rPr>
              <a:t>Window operation</a:t>
            </a:r>
          </a:p>
        </p:txBody>
      </p:sp>
      <p:pic>
        <p:nvPicPr>
          <p:cNvPr id="11" name="Picture 10"/>
          <p:cNvPicPr>
            <a:picLocks noChangeAspect="1"/>
          </p:cNvPicPr>
          <p:nvPr/>
        </p:nvPicPr>
        <p:blipFill>
          <a:blip r:embed="rId4"/>
          <a:stretch>
            <a:fillRect/>
          </a:stretch>
        </p:blipFill>
        <p:spPr>
          <a:xfrm>
            <a:off x="6445722" y="4097884"/>
            <a:ext cx="5327637" cy="2260210"/>
          </a:xfrm>
          <a:prstGeom prst="rect">
            <a:avLst/>
          </a:prstGeom>
          <a:ln w="63500">
            <a:solidFill>
              <a:srgbClr val="DC3C00"/>
            </a:solidFill>
          </a:ln>
        </p:spPr>
      </p:pic>
    </p:spTree>
    <p:extLst>
      <p:ext uri="{BB962C8B-B14F-4D97-AF65-F5344CB8AC3E}">
        <p14:creationId xmlns:p14="http://schemas.microsoft.com/office/powerpoint/2010/main" val="836136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Guarantees</a:t>
            </a:r>
          </a:p>
        </p:txBody>
      </p:sp>
    </p:spTree>
    <p:extLst>
      <p:ext uri="{BB962C8B-B14F-4D97-AF65-F5344CB8AC3E}">
        <p14:creationId xmlns:p14="http://schemas.microsoft.com/office/powerpoint/2010/main" val="4251229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“Exactly once,” “At least once,” guarantees</a:t>
            </a:r>
          </a:p>
        </p:txBody>
      </p:sp>
      <p:sp>
        <p:nvSpPr>
          <p:cNvPr id="4" name="TextBox 3"/>
          <p:cNvSpPr txBox="1"/>
          <p:nvPr/>
        </p:nvSpPr>
        <p:spPr>
          <a:xfrm>
            <a:off x="732507" y="3927015"/>
            <a:ext cx="3571470" cy="914231"/>
          </a:xfrm>
          <a:prstGeom prst="rect">
            <a:avLst/>
          </a:prstGeom>
          <a:solidFill>
            <a:schemeClr val="bg1"/>
          </a:solidFill>
          <a:ln>
            <a:noFill/>
          </a:ln>
        </p:spPr>
        <p:txBody>
          <a:bodyPr wrap="square" lIns="268927" tIns="89642" rIns="268927"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algn="ctr" defTabSz="895769">
              <a:spcBef>
                <a:spcPts val="600"/>
              </a:spcBef>
              <a:spcAft>
                <a:spcPts val="1765"/>
              </a:spcAft>
              <a:buNone/>
              <a:tabLst>
                <a:tab pos="632806" algn="l"/>
              </a:tabLst>
            </a:pPr>
            <a:r>
              <a:rPr lang="en-US" sz="1765" kern="0" dirty="0">
                <a:solidFill>
                  <a:schemeClr val="tx2"/>
                </a:solidFill>
              </a:rPr>
              <a:t>Spark provides both </a:t>
            </a:r>
            <a:r>
              <a:rPr lang="en-US" sz="1765" b="1" i="1" kern="0" dirty="0">
                <a:solidFill>
                  <a:schemeClr val="tx2"/>
                </a:solidFill>
              </a:rPr>
              <a:t>exactly once</a:t>
            </a:r>
            <a:r>
              <a:rPr lang="en-US" sz="1765" i="1" kern="0" dirty="0">
                <a:solidFill>
                  <a:schemeClr val="tx2"/>
                </a:solidFill>
              </a:rPr>
              <a:t> </a:t>
            </a:r>
            <a:r>
              <a:rPr lang="en-US" sz="1765" kern="0" dirty="0">
                <a:solidFill>
                  <a:schemeClr val="tx2"/>
                </a:solidFill>
              </a:rPr>
              <a:t>and </a:t>
            </a:r>
            <a:r>
              <a:rPr lang="en-US" sz="1765" b="1" i="1" kern="0" dirty="0">
                <a:solidFill>
                  <a:schemeClr val="tx2"/>
                </a:solidFill>
              </a:rPr>
              <a:t>at least once </a:t>
            </a:r>
            <a:r>
              <a:rPr lang="en-US" sz="1765" kern="0" dirty="0">
                <a:solidFill>
                  <a:schemeClr val="tx2"/>
                </a:solidFill>
              </a:rPr>
              <a:t>guarantees.</a:t>
            </a:r>
          </a:p>
        </p:txBody>
      </p:sp>
      <p:sp>
        <p:nvSpPr>
          <p:cNvPr id="3" name="TextBox 2"/>
          <p:cNvSpPr txBox="1"/>
          <p:nvPr/>
        </p:nvSpPr>
        <p:spPr>
          <a:xfrm>
            <a:off x="7897077" y="3927015"/>
            <a:ext cx="3571470" cy="1800631"/>
          </a:xfrm>
          <a:prstGeom prst="rect">
            <a:avLst/>
          </a:prstGeom>
          <a:noFill/>
        </p:spPr>
        <p:txBody>
          <a:bodyPr wrap="square" lIns="268927" tIns="89642" rIns="268927" bIns="89642" rtlCol="0">
            <a:noAutofit/>
          </a:bodyPr>
          <a:lstStyle/>
          <a:p>
            <a:pPr marL="0" lvl="1" algn="ctr" defTabSz="896386">
              <a:lnSpc>
                <a:spcPct val="90000"/>
              </a:lnSpc>
              <a:spcAft>
                <a:spcPts val="588"/>
              </a:spcAft>
            </a:pPr>
            <a:r>
              <a:rPr lang="en-US" sz="1765" kern="0" dirty="0" err="1">
                <a:solidFill>
                  <a:schemeClr val="tx2"/>
                </a:solidFill>
              </a:rPr>
              <a:t>DStreams</a:t>
            </a:r>
            <a:r>
              <a:rPr lang="en-US" sz="1765" kern="0" dirty="0">
                <a:solidFill>
                  <a:schemeClr val="tx2"/>
                </a:solidFill>
              </a:rPr>
              <a:t> can be recomputed from an input data source using the lineage, assuming input data is still available to be recomputed. </a:t>
            </a:r>
          </a:p>
          <a:p>
            <a:pPr defTabSz="896386">
              <a:lnSpc>
                <a:spcPct val="90000"/>
              </a:lnSpc>
              <a:spcAft>
                <a:spcPts val="588"/>
              </a:spcAft>
            </a:pPr>
            <a:endParaRPr lang="en-US" sz="2353" kern="0" dirty="0">
              <a:gradFill>
                <a:gsLst>
                  <a:gs pos="2917">
                    <a:schemeClr val="tx1"/>
                  </a:gs>
                  <a:gs pos="30000">
                    <a:schemeClr val="tx1"/>
                  </a:gs>
                </a:gsLst>
                <a:lin ang="5400000" scaled="0"/>
              </a:gradFill>
            </a:endParaRPr>
          </a:p>
        </p:txBody>
      </p:sp>
      <p:sp>
        <p:nvSpPr>
          <p:cNvPr id="6" name="TextBox 5"/>
          <p:cNvSpPr txBox="1"/>
          <p:nvPr/>
        </p:nvSpPr>
        <p:spPr>
          <a:xfrm>
            <a:off x="4303978" y="3927015"/>
            <a:ext cx="3593099" cy="1800631"/>
          </a:xfrm>
          <a:prstGeom prst="rect">
            <a:avLst/>
          </a:prstGeom>
          <a:noFill/>
        </p:spPr>
        <p:txBody>
          <a:bodyPr wrap="square" lIns="268927" tIns="89642" rIns="268927" bIns="89642" rtlCol="0">
            <a:noAutofit/>
          </a:bodyPr>
          <a:lstStyle/>
          <a:p>
            <a:pPr marL="0" lvl="1" algn="ctr" defTabSz="896386">
              <a:lnSpc>
                <a:spcPct val="90000"/>
              </a:lnSpc>
              <a:spcAft>
                <a:spcPts val="588"/>
              </a:spcAft>
            </a:pPr>
            <a:r>
              <a:rPr lang="en-US" sz="1765" kern="0" dirty="0" err="1">
                <a:solidFill>
                  <a:schemeClr val="tx2"/>
                </a:solidFill>
              </a:rPr>
              <a:t>DStreams</a:t>
            </a:r>
            <a:r>
              <a:rPr lang="en-US" sz="1765" kern="0" dirty="0">
                <a:solidFill>
                  <a:schemeClr val="tx2"/>
                </a:solidFill>
              </a:rPr>
              <a:t> are fault-tolerant.</a:t>
            </a:r>
          </a:p>
          <a:p>
            <a:pPr defTabSz="896386">
              <a:lnSpc>
                <a:spcPct val="90000"/>
              </a:lnSpc>
              <a:spcAft>
                <a:spcPts val="588"/>
              </a:spcAft>
            </a:pPr>
            <a:endParaRPr lang="en-US" sz="2353" kern="0" dirty="0">
              <a:gradFill>
                <a:gsLst>
                  <a:gs pos="2917">
                    <a:schemeClr val="tx1"/>
                  </a:gs>
                  <a:gs pos="30000">
                    <a:schemeClr val="tx1"/>
                  </a:gs>
                </a:gsLst>
                <a:lin ang="5400000" scaled="0"/>
              </a:gradFill>
            </a:endParaRPr>
          </a:p>
        </p:txBody>
      </p:sp>
      <p:sp>
        <p:nvSpPr>
          <p:cNvPr id="8" name="Oval 7"/>
          <p:cNvSpPr/>
          <p:nvPr/>
        </p:nvSpPr>
        <p:spPr bwMode="auto">
          <a:xfrm>
            <a:off x="1803238" y="2358271"/>
            <a:ext cx="1344637" cy="134463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44821"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058" b="1" kern="0" dirty="0">
                <a:solidFill>
                  <a:schemeClr val="bg1"/>
                </a:solidFill>
                <a:ea typeface="Segoe UI" pitchFamily="34" charset="0"/>
                <a:cs typeface="Segoe UI" pitchFamily="34" charset="0"/>
              </a:rPr>
              <a:t>1</a:t>
            </a:r>
          </a:p>
        </p:txBody>
      </p:sp>
      <p:grpSp>
        <p:nvGrpSpPr>
          <p:cNvPr id="11" name="Group 10"/>
          <p:cNvGrpSpPr/>
          <p:nvPr/>
        </p:nvGrpSpPr>
        <p:grpSpPr>
          <a:xfrm>
            <a:off x="9010492" y="2358271"/>
            <a:ext cx="1344637" cy="1344637"/>
            <a:chOff x="9191171" y="1897063"/>
            <a:chExt cx="1371600" cy="1371600"/>
          </a:xfrm>
        </p:grpSpPr>
        <p:sp>
          <p:nvSpPr>
            <p:cNvPr id="10" name="Oval 9"/>
            <p:cNvSpPr/>
            <p:nvPr/>
          </p:nvSpPr>
          <p:spPr bwMode="auto">
            <a:xfrm>
              <a:off x="9191171" y="1897063"/>
              <a:ext cx="1371600" cy="13716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4705" b="1" kern="0" dirty="0">
                <a:solidFill>
                  <a:schemeClr val="bg1"/>
                </a:solidFill>
                <a:ea typeface="Segoe UI" pitchFamily="34" charset="0"/>
                <a:cs typeface="Segoe UI" pitchFamily="34" charset="0"/>
              </a:endParaRPr>
            </a:p>
          </p:txBody>
        </p:sp>
        <p:sp>
          <p:nvSpPr>
            <p:cNvPr id="5" name="Freeform 102"/>
            <p:cNvSpPr>
              <a:spLocks noChangeAspect="1"/>
            </p:cNvSpPr>
            <p:nvPr/>
          </p:nvSpPr>
          <p:spPr bwMode="black">
            <a:xfrm flipV="1">
              <a:off x="9605576" y="2241550"/>
              <a:ext cx="542790" cy="740682"/>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grpSp>
      <p:grpSp>
        <p:nvGrpSpPr>
          <p:cNvPr id="12" name="Group 11"/>
          <p:cNvGrpSpPr/>
          <p:nvPr/>
        </p:nvGrpSpPr>
        <p:grpSpPr>
          <a:xfrm>
            <a:off x="5423682" y="2358271"/>
            <a:ext cx="1344637" cy="1344637"/>
            <a:chOff x="5532438" y="1897063"/>
            <a:chExt cx="1371600" cy="1371600"/>
          </a:xfrm>
        </p:grpSpPr>
        <p:sp>
          <p:nvSpPr>
            <p:cNvPr id="9" name="Oval 8"/>
            <p:cNvSpPr/>
            <p:nvPr/>
          </p:nvSpPr>
          <p:spPr bwMode="auto">
            <a:xfrm>
              <a:off x="5532438" y="1897063"/>
              <a:ext cx="1371600" cy="13716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4705" b="1" kern="0" dirty="0">
                <a:solidFill>
                  <a:schemeClr val="bg1"/>
                </a:solidFill>
                <a:ea typeface="Segoe UI" pitchFamily="34" charset="0"/>
                <a:cs typeface="Segoe UI" pitchFamily="34" charset="0"/>
              </a:endParaRPr>
            </a:p>
          </p:txBody>
        </p:sp>
        <p:sp>
          <p:nvSpPr>
            <p:cNvPr id="7" name="Freeform 6"/>
            <p:cNvSpPr>
              <a:spLocks noChangeAspect="1"/>
            </p:cNvSpPr>
            <p:nvPr/>
          </p:nvSpPr>
          <p:spPr bwMode="black">
            <a:xfrm>
              <a:off x="5839172" y="2207379"/>
              <a:ext cx="758132" cy="750968"/>
            </a:xfrm>
            <a:custGeom>
              <a:avLst/>
              <a:gdLst>
                <a:gd name="connsiteX0" fmla="*/ 47441 w 335249"/>
                <a:gd name="connsiteY0" fmla="*/ 0 h 332082"/>
                <a:gd name="connsiteX1" fmla="*/ 168960 w 335249"/>
                <a:gd name="connsiteY1" fmla="*/ 121517 h 332082"/>
                <a:gd name="connsiteX2" fmla="*/ 287806 w 335249"/>
                <a:gd name="connsiteY2" fmla="*/ 0 h 332082"/>
                <a:gd name="connsiteX3" fmla="*/ 328921 w 335249"/>
                <a:gd name="connsiteY3" fmla="*/ 47441 h 332082"/>
                <a:gd name="connsiteX4" fmla="*/ 212556 w 335249"/>
                <a:gd name="connsiteY4" fmla="*/ 165113 h 332082"/>
                <a:gd name="connsiteX5" fmla="*/ 335249 w 335249"/>
                <a:gd name="connsiteY5" fmla="*/ 287805 h 332082"/>
                <a:gd name="connsiteX6" fmla="*/ 287808 w 335249"/>
                <a:gd name="connsiteY6" fmla="*/ 332082 h 332082"/>
                <a:gd name="connsiteX7" fmla="*/ 166953 w 335249"/>
                <a:gd name="connsiteY7" fmla="*/ 211228 h 332082"/>
                <a:gd name="connsiteX8" fmla="*/ 47441 w 335249"/>
                <a:gd name="connsiteY8" fmla="*/ 332082 h 332082"/>
                <a:gd name="connsiteX9" fmla="*/ 6326 w 335249"/>
                <a:gd name="connsiteY9" fmla="*/ 287805 h 332082"/>
                <a:gd name="connsiteX10" fmla="*/ 123610 w 335249"/>
                <a:gd name="connsiteY10" fmla="*/ 167886 h 332082"/>
                <a:gd name="connsiteX11" fmla="*/ 0 w 335249"/>
                <a:gd name="connsiteY11" fmla="*/ 44278 h 33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249" h="332082">
                  <a:moveTo>
                    <a:pt x="47441" y="0"/>
                  </a:moveTo>
                  <a:lnTo>
                    <a:pt x="168960" y="121517"/>
                  </a:lnTo>
                  <a:lnTo>
                    <a:pt x="287806" y="0"/>
                  </a:lnTo>
                  <a:lnTo>
                    <a:pt x="328921" y="47441"/>
                  </a:lnTo>
                  <a:lnTo>
                    <a:pt x="212556" y="165113"/>
                  </a:lnTo>
                  <a:lnTo>
                    <a:pt x="335249" y="287805"/>
                  </a:lnTo>
                  <a:lnTo>
                    <a:pt x="287808" y="332082"/>
                  </a:lnTo>
                  <a:lnTo>
                    <a:pt x="166953" y="211228"/>
                  </a:lnTo>
                  <a:lnTo>
                    <a:pt x="47441" y="332082"/>
                  </a:lnTo>
                  <a:lnTo>
                    <a:pt x="6326" y="287805"/>
                  </a:lnTo>
                  <a:lnTo>
                    <a:pt x="123610" y="167886"/>
                  </a:lnTo>
                  <a:lnTo>
                    <a:pt x="0" y="44278"/>
                  </a:lnTo>
                  <a:close/>
                </a:path>
              </a:pathLst>
            </a:custGeom>
            <a:solidFill>
              <a:schemeClr val="bg1"/>
            </a:solidFill>
            <a:ln>
              <a:noFill/>
            </a:ln>
            <a:extLst/>
          </p:spPr>
          <p:txBody>
            <a:bodyPr vert="horz" wrap="square" lIns="89642" tIns="44821" rIns="89642" bIns="44821" numCol="1" anchor="t" anchorCtr="0" compatLnSpc="1">
              <a:prstTxWarp prst="textNoShape">
                <a:avLst/>
              </a:prstTxWarp>
              <a:noAutofit/>
            </a:bodyPr>
            <a:lstStyle/>
            <a:p>
              <a:pPr defTabSz="896386"/>
              <a:endParaRPr lang="en-US" sz="1765" kern="0" dirty="0">
                <a:solidFill>
                  <a:srgbClr val="000000"/>
                </a:solidFill>
              </a:endParaRPr>
            </a:p>
          </p:txBody>
        </p:sp>
      </p:grpSp>
      <p:cxnSp>
        <p:nvCxnSpPr>
          <p:cNvPr id="14" name="Straight Connector 13"/>
          <p:cNvCxnSpPr/>
          <p:nvPr/>
        </p:nvCxnSpPr>
        <p:spPr>
          <a:xfrm>
            <a:off x="4303977" y="2358272"/>
            <a:ext cx="0" cy="2908711"/>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93234" y="2358272"/>
            <a:ext cx="0" cy="2908711"/>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499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Stream processing</a:t>
            </a:r>
          </a:p>
        </p:txBody>
      </p:sp>
    </p:spTree>
    <p:extLst>
      <p:ext uri="{BB962C8B-B14F-4D97-AF65-F5344CB8AC3E}">
        <p14:creationId xmlns:p14="http://schemas.microsoft.com/office/powerpoint/2010/main" val="253688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Stream processing</a:t>
            </a:r>
          </a:p>
        </p:txBody>
      </p:sp>
      <p:sp>
        <p:nvSpPr>
          <p:cNvPr id="4" name="TextBox 3"/>
          <p:cNvSpPr txBox="1"/>
          <p:nvPr/>
        </p:nvSpPr>
        <p:spPr>
          <a:xfrm>
            <a:off x="1" y="1214635"/>
            <a:ext cx="6063840" cy="5065671"/>
          </a:xfrm>
          <a:prstGeom prst="rect">
            <a:avLst/>
          </a:prstGeom>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576"/>
              </a:spcBef>
              <a:spcAft>
                <a:spcPts val="588"/>
              </a:spcAft>
              <a:buNone/>
              <a:tabLst>
                <a:tab pos="632806" algn="l"/>
              </a:tabLst>
            </a:pPr>
            <a:r>
              <a:rPr lang="en-US" sz="2353" kern="0" dirty="0">
                <a:solidFill>
                  <a:srgbClr val="CB3B1D"/>
                </a:solidFill>
                <a:latin typeface="+mj-lt"/>
              </a:rPr>
              <a:t>Analyzing events in-flight, as they are streaming.</a:t>
            </a:r>
          </a:p>
          <a:p>
            <a:pPr marL="108316" lvl="1" indent="0" defTabSz="895769">
              <a:spcBef>
                <a:spcPts val="576"/>
              </a:spcBef>
              <a:spcAft>
                <a:spcPts val="588"/>
              </a:spcAft>
              <a:buNone/>
              <a:tabLst>
                <a:tab pos="632806" algn="l"/>
              </a:tabLst>
            </a:pPr>
            <a:r>
              <a:rPr lang="en-US" sz="2353" kern="0" dirty="0">
                <a:solidFill>
                  <a:srgbClr val="CB3B1D"/>
                </a:solidFill>
                <a:latin typeface="+mj-lt"/>
              </a:rPr>
              <a:t>Use cases from stream processing:</a:t>
            </a:r>
          </a:p>
          <a:p>
            <a:pPr marL="547538" lvl="1" indent="0" defTabSz="914225">
              <a:spcBef>
                <a:spcPts val="576"/>
              </a:spcBef>
              <a:spcAft>
                <a:spcPts val="588"/>
              </a:spcAft>
              <a:buNone/>
              <a:tabLst>
                <a:tab pos="632806" algn="l"/>
              </a:tabLst>
            </a:pPr>
            <a:r>
              <a:rPr lang="en-US" sz="1765" kern="0" dirty="0"/>
              <a:t>Network monitoring</a:t>
            </a:r>
          </a:p>
          <a:p>
            <a:pPr marL="547538" lvl="1" indent="0" defTabSz="914225">
              <a:spcBef>
                <a:spcPts val="576"/>
              </a:spcBef>
              <a:spcAft>
                <a:spcPts val="588"/>
              </a:spcAft>
              <a:buNone/>
              <a:tabLst>
                <a:tab pos="632806" algn="l"/>
              </a:tabLst>
            </a:pPr>
            <a:r>
              <a:rPr lang="en-US" sz="1765" kern="0" dirty="0"/>
              <a:t>Intelligence and surveillance</a:t>
            </a:r>
          </a:p>
          <a:p>
            <a:pPr marL="547538" lvl="1" indent="0" defTabSz="914225">
              <a:spcBef>
                <a:spcPts val="576"/>
              </a:spcBef>
              <a:spcAft>
                <a:spcPts val="588"/>
              </a:spcAft>
              <a:buNone/>
              <a:tabLst>
                <a:tab pos="632806" algn="l"/>
              </a:tabLst>
            </a:pPr>
            <a:r>
              <a:rPr lang="en-US" sz="1765" kern="0" dirty="0"/>
              <a:t>Fraud detection and risk management</a:t>
            </a:r>
          </a:p>
          <a:p>
            <a:pPr marL="547538" lvl="1" indent="0" defTabSz="914225">
              <a:spcBef>
                <a:spcPts val="576"/>
              </a:spcBef>
              <a:spcAft>
                <a:spcPts val="588"/>
              </a:spcAft>
              <a:buNone/>
              <a:tabLst>
                <a:tab pos="632806" algn="l"/>
              </a:tabLst>
            </a:pPr>
            <a:r>
              <a:rPr lang="en-US" sz="1765" kern="0" dirty="0"/>
              <a:t>E-commerce</a:t>
            </a:r>
          </a:p>
          <a:p>
            <a:pPr marL="547538" lvl="1" indent="0" defTabSz="914225">
              <a:spcBef>
                <a:spcPts val="576"/>
              </a:spcBef>
              <a:spcAft>
                <a:spcPts val="588"/>
              </a:spcAft>
              <a:buNone/>
              <a:tabLst>
                <a:tab pos="632806" algn="l"/>
              </a:tabLst>
            </a:pPr>
            <a:r>
              <a:rPr lang="en-US" sz="1765" kern="0" dirty="0"/>
              <a:t>Smart order routing</a:t>
            </a:r>
          </a:p>
          <a:p>
            <a:pPr marL="547538" lvl="1" indent="0" defTabSz="914225">
              <a:spcBef>
                <a:spcPts val="576"/>
              </a:spcBef>
              <a:spcAft>
                <a:spcPts val="588"/>
              </a:spcAft>
              <a:buNone/>
              <a:tabLst>
                <a:tab pos="632806" algn="l"/>
              </a:tabLst>
            </a:pPr>
            <a:r>
              <a:rPr lang="en-US" sz="1765" kern="0" dirty="0"/>
              <a:t>Transaction cost analysis</a:t>
            </a:r>
          </a:p>
          <a:p>
            <a:pPr marL="547538" lvl="1" indent="0" defTabSz="914225">
              <a:spcBef>
                <a:spcPts val="576"/>
              </a:spcBef>
              <a:spcAft>
                <a:spcPts val="588"/>
              </a:spcAft>
              <a:buNone/>
              <a:tabLst>
                <a:tab pos="632806" algn="l"/>
              </a:tabLst>
            </a:pPr>
            <a:r>
              <a:rPr lang="en-US" sz="1765" kern="0" dirty="0"/>
              <a:t>Pricing and analytics</a:t>
            </a:r>
          </a:p>
          <a:p>
            <a:pPr marL="547538" lvl="1" indent="0" defTabSz="914225">
              <a:spcBef>
                <a:spcPts val="576"/>
              </a:spcBef>
              <a:spcAft>
                <a:spcPts val="588"/>
              </a:spcAft>
              <a:buNone/>
              <a:tabLst>
                <a:tab pos="632806" algn="l"/>
              </a:tabLst>
            </a:pPr>
            <a:r>
              <a:rPr lang="en-US" sz="1765" kern="0" dirty="0"/>
              <a:t>Algorithmic trading</a:t>
            </a:r>
          </a:p>
          <a:p>
            <a:pPr marL="547538" lvl="1" indent="0" defTabSz="914225">
              <a:spcBef>
                <a:spcPts val="576"/>
              </a:spcBef>
              <a:spcAft>
                <a:spcPts val="588"/>
              </a:spcAft>
              <a:buNone/>
              <a:tabLst>
                <a:tab pos="632806" algn="l"/>
              </a:tabLst>
            </a:pPr>
            <a:r>
              <a:rPr lang="en-US" sz="1765" kern="0" dirty="0"/>
              <a:t>Data warehouse augmentation</a:t>
            </a:r>
          </a:p>
          <a:p>
            <a:pPr marL="110472" lvl="1" indent="0" defTabSz="895769">
              <a:spcBef>
                <a:spcPts val="576"/>
              </a:spcBef>
              <a:spcAft>
                <a:spcPts val="588"/>
              </a:spcAft>
              <a:buNone/>
              <a:tabLst>
                <a:tab pos="632806" algn="l"/>
              </a:tabLst>
            </a:pPr>
            <a:endParaRPr lang="en-US" sz="1000" i="1" kern="0" dirty="0"/>
          </a:p>
        </p:txBody>
      </p:sp>
      <p:sp>
        <p:nvSpPr>
          <p:cNvPr id="3" name="Rectangle 2"/>
          <p:cNvSpPr/>
          <p:nvPr/>
        </p:nvSpPr>
        <p:spPr bwMode="auto">
          <a:xfrm>
            <a:off x="6096001" y="487"/>
            <a:ext cx="6096000" cy="6857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nvGrpSpPr>
          <p:cNvPr id="54" name="Group 53"/>
          <p:cNvGrpSpPr/>
          <p:nvPr/>
        </p:nvGrpSpPr>
        <p:grpSpPr>
          <a:xfrm>
            <a:off x="5273789" y="2392898"/>
            <a:ext cx="6499569" cy="2072204"/>
            <a:chOff x="5976959" y="3715005"/>
            <a:chExt cx="5630564" cy="1795146"/>
          </a:xfrm>
        </p:grpSpPr>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t="5933" r="10927" b="9443"/>
            <a:stretch/>
          </p:blipFill>
          <p:spPr>
            <a:xfrm>
              <a:off x="5976959" y="4599524"/>
              <a:ext cx="1405664" cy="886649"/>
            </a:xfrm>
            <a:prstGeom prst="rect">
              <a:avLst/>
            </a:prstGeom>
            <a:ln w="63500">
              <a:solidFill>
                <a:srgbClr val="DC3C00"/>
              </a:solidFill>
            </a:ln>
          </p:spPr>
        </p:pic>
        <p:pic>
          <p:nvPicPr>
            <p:cNvPr id="35" name="Picture 34"/>
            <p:cNvPicPr>
              <a:picLocks noChangeAspect="1"/>
            </p:cNvPicPr>
            <p:nvPr/>
          </p:nvPicPr>
          <p:blipFill rotWithShape="1">
            <a:blip r:embed="rId5" cstate="print">
              <a:extLst>
                <a:ext uri="{28A0092B-C50C-407E-A947-70E740481C1C}">
                  <a14:useLocalDpi xmlns:a14="http://schemas.microsoft.com/office/drawing/2010/main" val="0"/>
                </a:ext>
              </a:extLst>
            </a:blip>
            <a:srcRect t="1269" b="1269"/>
            <a:stretch/>
          </p:blipFill>
          <p:spPr>
            <a:xfrm>
              <a:off x="8799551" y="4606995"/>
              <a:ext cx="1416013" cy="893178"/>
            </a:xfrm>
            <a:prstGeom prst="rect">
              <a:avLst/>
            </a:prstGeom>
            <a:ln w="63500">
              <a:solidFill>
                <a:srgbClr val="DC3C00"/>
              </a:solidFill>
            </a:ln>
          </p:spPr>
        </p:pic>
        <p:pic>
          <p:nvPicPr>
            <p:cNvPr id="43" name="Picture 42"/>
            <p:cNvPicPr>
              <a:picLocks noChangeAspect="1"/>
            </p:cNvPicPr>
            <p:nvPr/>
          </p:nvPicPr>
          <p:blipFill rotWithShape="1">
            <a:blip r:embed="rId6" cstate="print">
              <a:extLst>
                <a:ext uri="{28A0092B-C50C-407E-A947-70E740481C1C}">
                  <a14:useLocalDpi xmlns:a14="http://schemas.microsoft.com/office/drawing/2010/main" val="0"/>
                </a:ext>
              </a:extLst>
            </a:blip>
            <a:srcRect l="14116" t="22004" r="6757" b="6265"/>
            <a:stretch/>
          </p:blipFill>
          <p:spPr>
            <a:xfrm>
              <a:off x="8799551" y="3725634"/>
              <a:ext cx="1388676" cy="889620"/>
            </a:xfrm>
            <a:prstGeom prst="rect">
              <a:avLst/>
            </a:prstGeom>
            <a:ln w="63500">
              <a:solidFill>
                <a:srgbClr val="DC3C00"/>
              </a:solidFill>
            </a:ln>
          </p:spPr>
        </p:pic>
        <p:pic>
          <p:nvPicPr>
            <p:cNvPr id="44" name="Picture 43"/>
            <p:cNvPicPr>
              <a:picLocks noChangeAspect="1"/>
            </p:cNvPicPr>
            <p:nvPr/>
          </p:nvPicPr>
          <p:blipFill rotWithShape="1">
            <a:blip r:embed="rId7" cstate="print">
              <a:extLst>
                <a:ext uri="{28A0092B-C50C-407E-A947-70E740481C1C}">
                  <a14:useLocalDpi xmlns:a14="http://schemas.microsoft.com/office/drawing/2010/main" val="0"/>
                </a:ext>
              </a:extLst>
            </a:blip>
            <a:srcRect l="9497" t="16373" r="11311" b="9102"/>
            <a:stretch/>
          </p:blipFill>
          <p:spPr>
            <a:xfrm>
              <a:off x="7382624" y="4606995"/>
              <a:ext cx="1408632" cy="902406"/>
            </a:xfrm>
            <a:prstGeom prst="rect">
              <a:avLst/>
            </a:prstGeom>
            <a:ln w="63500">
              <a:solidFill>
                <a:srgbClr val="DC3C00"/>
              </a:solidFill>
            </a:ln>
          </p:spPr>
        </p:pic>
        <p:pic>
          <p:nvPicPr>
            <p:cNvPr id="45" name="Picture 44"/>
            <p:cNvPicPr>
              <a:picLocks noChangeAspect="1"/>
            </p:cNvPicPr>
            <p:nvPr/>
          </p:nvPicPr>
          <p:blipFill rotWithShape="1">
            <a:blip r:embed="rId8" cstate="print">
              <a:extLst>
                <a:ext uri="{28A0092B-C50C-407E-A947-70E740481C1C}">
                  <a14:useLocalDpi xmlns:a14="http://schemas.microsoft.com/office/drawing/2010/main" val="0"/>
                </a:ext>
              </a:extLst>
            </a:blip>
            <a:srcRect t="8134" b="1047"/>
            <a:stretch/>
          </p:blipFill>
          <p:spPr>
            <a:xfrm>
              <a:off x="5977356" y="3715005"/>
              <a:ext cx="1405267" cy="900249"/>
            </a:xfrm>
            <a:prstGeom prst="rect">
              <a:avLst/>
            </a:prstGeom>
            <a:ln w="63500">
              <a:solidFill>
                <a:srgbClr val="DC3C00"/>
              </a:solidFill>
            </a:ln>
          </p:spPr>
        </p:pic>
        <p:pic>
          <p:nvPicPr>
            <p:cNvPr id="47" name="Picture 46"/>
            <p:cNvPicPr>
              <a:picLocks noChangeAspect="1"/>
            </p:cNvPicPr>
            <p:nvPr/>
          </p:nvPicPr>
          <p:blipFill rotWithShape="1">
            <a:blip r:embed="rId9" cstate="print">
              <a:extLst>
                <a:ext uri="{28A0092B-C50C-407E-A947-70E740481C1C}">
                  <a14:useLocalDpi xmlns:a14="http://schemas.microsoft.com/office/drawing/2010/main" val="0"/>
                </a:ext>
              </a:extLst>
            </a:blip>
            <a:srcRect b="3780"/>
            <a:stretch/>
          </p:blipFill>
          <p:spPr>
            <a:xfrm>
              <a:off x="10188226" y="4606995"/>
              <a:ext cx="1409805" cy="903156"/>
            </a:xfrm>
            <a:prstGeom prst="rect">
              <a:avLst/>
            </a:prstGeom>
            <a:ln w="63500">
              <a:solidFill>
                <a:srgbClr val="DC3C00"/>
              </a:solidFill>
            </a:ln>
          </p:spPr>
        </p:pic>
        <p:pic>
          <p:nvPicPr>
            <p:cNvPr id="48" name="Picture 47"/>
            <p:cNvPicPr>
              <a:picLocks noChangeAspect="1"/>
            </p:cNvPicPr>
            <p:nvPr/>
          </p:nvPicPr>
          <p:blipFill rotWithShape="1">
            <a:blip r:embed="rId10" cstate="print">
              <a:extLst>
                <a:ext uri="{28A0092B-C50C-407E-A947-70E740481C1C}">
                  <a14:useLocalDpi xmlns:a14="http://schemas.microsoft.com/office/drawing/2010/main" val="0"/>
                </a:ext>
              </a:extLst>
            </a:blip>
            <a:srcRect t="32939" r="30709" b="444"/>
            <a:stretch/>
          </p:blipFill>
          <p:spPr>
            <a:xfrm>
              <a:off x="10215564" y="3723530"/>
              <a:ext cx="1391959" cy="891724"/>
            </a:xfrm>
            <a:prstGeom prst="rect">
              <a:avLst/>
            </a:prstGeom>
            <a:noFill/>
            <a:ln w="63500">
              <a:solidFill>
                <a:srgbClr val="DC3C00"/>
              </a:solidFill>
            </a:ln>
          </p:spPr>
        </p:pic>
        <p:pic>
          <p:nvPicPr>
            <p:cNvPr id="50" name="Picture 49"/>
            <p:cNvPicPr>
              <a:picLocks noChangeAspect="1"/>
            </p:cNvPicPr>
            <p:nvPr/>
          </p:nvPicPr>
          <p:blipFill rotWithShape="1">
            <a:blip r:embed="rId11" cstate="print">
              <a:extLst>
                <a:ext uri="{28A0092B-C50C-407E-A947-70E740481C1C}">
                  <a14:useLocalDpi xmlns:a14="http://schemas.microsoft.com/office/drawing/2010/main" val="0"/>
                </a:ext>
              </a:extLst>
            </a:blip>
            <a:srcRect t="7292" b="7292"/>
            <a:stretch/>
          </p:blipFill>
          <p:spPr>
            <a:xfrm>
              <a:off x="7382623" y="3718163"/>
              <a:ext cx="1400337" cy="897091"/>
            </a:xfrm>
            <a:prstGeom prst="rect">
              <a:avLst/>
            </a:prstGeom>
            <a:ln w="63500">
              <a:solidFill>
                <a:srgbClr val="DC3C00"/>
              </a:solidFill>
            </a:ln>
          </p:spPr>
        </p:pic>
      </p:grpSp>
    </p:spTree>
    <p:extLst>
      <p:ext uri="{BB962C8B-B14F-4D97-AF65-F5344CB8AC3E}">
        <p14:creationId xmlns:p14="http://schemas.microsoft.com/office/powerpoint/2010/main" val="12710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Scala application to send messages to Event Hub and Update the Scala streaming application for receiving the events</a:t>
            </a:r>
          </a:p>
        </p:txBody>
      </p:sp>
    </p:spTree>
    <p:extLst>
      <p:ext uri="{BB962C8B-B14F-4D97-AF65-F5344CB8AC3E}">
        <p14:creationId xmlns:p14="http://schemas.microsoft.com/office/powerpoint/2010/main" val="3373284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33236" y="988537"/>
            <a:ext cx="5858675" cy="4834305"/>
          </a:xfrm>
          <a:prstGeom prst="rect">
            <a:avLst/>
          </a:prstGeom>
          <a:ln w="63500">
            <a:solidFill>
              <a:srgbClr val="DC3C00"/>
            </a:solidFill>
          </a:ln>
        </p:spPr>
      </p:pic>
    </p:spTree>
    <p:extLst>
      <p:ext uri="{BB962C8B-B14F-4D97-AF65-F5344CB8AC3E}">
        <p14:creationId xmlns:p14="http://schemas.microsoft.com/office/powerpoint/2010/main" val="3462746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2084364"/>
            <a:ext cx="8366881" cy="2494271"/>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Introduction to Spark Streaming</a:t>
            </a:r>
          </a:p>
          <a:p>
            <a:pPr defTabSz="914367">
              <a:lnSpc>
                <a:spcPct val="100000"/>
              </a:lnSpc>
              <a:spcBef>
                <a:spcPts val="980"/>
              </a:spcBef>
            </a:pPr>
            <a:r>
              <a:rPr lang="en-US" sz="2353" dirty="0" err="1">
                <a:solidFill>
                  <a:srgbClr val="FFFFFF"/>
                </a:solidFill>
                <a:latin typeface="Segoe UI Light"/>
              </a:rPr>
              <a:t>DStream</a:t>
            </a:r>
            <a:endParaRPr lang="en-US" sz="2353" dirty="0">
              <a:solidFill>
                <a:srgbClr val="FFFFFF"/>
              </a:solidFill>
              <a:latin typeface="Segoe UI Light"/>
            </a:endParaRPr>
          </a:p>
          <a:p>
            <a:pPr defTabSz="914367">
              <a:lnSpc>
                <a:spcPct val="100000"/>
              </a:lnSpc>
              <a:spcBef>
                <a:spcPts val="980"/>
              </a:spcBef>
            </a:pPr>
            <a:r>
              <a:rPr lang="en-US" sz="2353" dirty="0">
                <a:solidFill>
                  <a:srgbClr val="FFFFFF"/>
                </a:solidFill>
                <a:latin typeface="Segoe UI Light"/>
              </a:rPr>
              <a:t>Windowing </a:t>
            </a:r>
          </a:p>
          <a:p>
            <a:pPr defTabSz="914367">
              <a:lnSpc>
                <a:spcPct val="100000"/>
              </a:lnSpc>
              <a:spcBef>
                <a:spcPts val="980"/>
              </a:spcBef>
            </a:pPr>
            <a:r>
              <a:rPr lang="en-US" sz="2353" dirty="0">
                <a:solidFill>
                  <a:srgbClr val="FFFFFF"/>
                </a:solidFill>
                <a:latin typeface="Segoe UI Light"/>
              </a:rPr>
              <a:t>Guarantees</a:t>
            </a:r>
          </a:p>
          <a:p>
            <a:pPr defTabSz="914367">
              <a:lnSpc>
                <a:spcPct val="100000"/>
              </a:lnSpc>
              <a:spcBef>
                <a:spcPts val="980"/>
              </a:spcBef>
            </a:pPr>
            <a:r>
              <a:rPr lang="en-US" sz="2353" dirty="0">
                <a:solidFill>
                  <a:srgbClr val="FFFFFF"/>
                </a:solidFill>
                <a:latin typeface="Segoe UI Light"/>
              </a:rPr>
              <a:t>Stream processing</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5882" spc="-100" dirty="0">
                <a:gradFill>
                  <a:gsLst>
                    <a:gs pos="7080">
                      <a:srgbClr val="FFFFFF"/>
                    </a:gs>
                    <a:gs pos="26000">
                      <a:srgbClr val="FFFFFF"/>
                    </a:gs>
                  </a:gsLst>
                  <a:lin ang="5400000" scaled="0"/>
                </a:gradFill>
              </a:rPr>
              <a:t>Learning objectives</a:t>
            </a:r>
            <a:endParaRPr lang="en-US" sz="5882"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632903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95913" y="1046254"/>
            <a:ext cx="5989834" cy="4951719"/>
          </a:xfrm>
          <a:prstGeom prst="rect">
            <a:avLst/>
          </a:prstGeom>
        </p:spPr>
      </p:pic>
      <p:sp>
        <p:nvSpPr>
          <p:cNvPr id="4" name="Rectangle 3"/>
          <p:cNvSpPr/>
          <p:nvPr/>
        </p:nvSpPr>
        <p:spPr bwMode="auto">
          <a:xfrm>
            <a:off x="3480095" y="2154317"/>
            <a:ext cx="1599647" cy="578131"/>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 name="Rectangle 2"/>
          <p:cNvSpPr/>
          <p:nvPr/>
        </p:nvSpPr>
        <p:spPr bwMode="auto">
          <a:xfrm>
            <a:off x="3480095" y="2732448"/>
            <a:ext cx="1884226" cy="556789"/>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438997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16" t="644" r="1071" b="515"/>
          <a:stretch/>
        </p:blipFill>
        <p:spPr>
          <a:xfrm>
            <a:off x="2775233" y="553078"/>
            <a:ext cx="6631088" cy="5759223"/>
          </a:xfrm>
          <a:prstGeom prst="rect">
            <a:avLst/>
          </a:prstGeom>
          <a:ln w="63500">
            <a:solidFill>
              <a:srgbClr val="DC3C00"/>
            </a:solidFill>
          </a:ln>
        </p:spPr>
      </p:pic>
    </p:spTree>
    <p:extLst>
      <p:ext uri="{BB962C8B-B14F-4D97-AF65-F5344CB8AC3E}">
        <p14:creationId xmlns:p14="http://schemas.microsoft.com/office/powerpoint/2010/main" val="68565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35" t="643" r="1004" b="1359"/>
          <a:stretch/>
        </p:blipFill>
        <p:spPr>
          <a:xfrm>
            <a:off x="3069949" y="553077"/>
            <a:ext cx="6041657" cy="5710104"/>
          </a:xfrm>
          <a:prstGeom prst="rect">
            <a:avLst/>
          </a:prstGeom>
          <a:ln w="63500">
            <a:solidFill>
              <a:srgbClr val="DC3C00"/>
            </a:solidFill>
          </a:ln>
        </p:spPr>
      </p:pic>
    </p:spTree>
    <p:extLst>
      <p:ext uri="{BB962C8B-B14F-4D97-AF65-F5344CB8AC3E}">
        <p14:creationId xmlns:p14="http://schemas.microsoft.com/office/powerpoint/2010/main" val="2651857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16" t="2236" r="1206" b="1922"/>
          <a:stretch/>
        </p:blipFill>
        <p:spPr>
          <a:xfrm>
            <a:off x="2087566" y="2309088"/>
            <a:ext cx="7945025" cy="2247202"/>
          </a:xfrm>
          <a:prstGeom prst="rect">
            <a:avLst/>
          </a:prstGeom>
          <a:ln w="63500">
            <a:solidFill>
              <a:srgbClr val="DC3C00"/>
            </a:solidFill>
          </a:ln>
        </p:spPr>
      </p:pic>
      <p:sp>
        <p:nvSpPr>
          <p:cNvPr id="2" name="TextBox 1"/>
          <p:cNvSpPr txBox="1"/>
          <p:nvPr/>
        </p:nvSpPr>
        <p:spPr>
          <a:xfrm>
            <a:off x="2689275" y="2465656"/>
            <a:ext cx="224106" cy="546259"/>
          </a:xfrm>
          <a:prstGeom prst="rect">
            <a:avLst/>
          </a:prstGeom>
          <a:noFill/>
        </p:spPr>
        <p:txBody>
          <a:bodyPr wrap="square" lIns="179285" tIns="143428" rIns="179285" bIns="143428" rtlCol="0">
            <a:noAutofit/>
          </a:bodyPr>
          <a:lstStyle/>
          <a:p>
            <a:pPr defTabSz="896386">
              <a:lnSpc>
                <a:spcPct val="90000"/>
              </a:lnSpc>
              <a:spcAft>
                <a:spcPts val="588"/>
              </a:spcAft>
            </a:pPr>
            <a:r>
              <a:rPr lang="en-US" sz="1765" b="1" kern="0" dirty="0">
                <a:solidFill>
                  <a:srgbClr val="FF0000"/>
                </a:solidFill>
              </a:rPr>
              <a:t>1</a:t>
            </a:r>
          </a:p>
        </p:txBody>
      </p:sp>
      <p:sp>
        <p:nvSpPr>
          <p:cNvPr id="5" name="TextBox 4"/>
          <p:cNvSpPr txBox="1"/>
          <p:nvPr/>
        </p:nvSpPr>
        <p:spPr>
          <a:xfrm>
            <a:off x="2689275" y="2895352"/>
            <a:ext cx="224106" cy="546259"/>
          </a:xfrm>
          <a:prstGeom prst="rect">
            <a:avLst/>
          </a:prstGeom>
          <a:noFill/>
        </p:spPr>
        <p:txBody>
          <a:bodyPr wrap="square" lIns="179285" tIns="143428" rIns="179285" bIns="143428" rtlCol="0">
            <a:noAutofit/>
          </a:bodyPr>
          <a:lstStyle/>
          <a:p>
            <a:pPr defTabSz="896386">
              <a:lnSpc>
                <a:spcPct val="90000"/>
              </a:lnSpc>
              <a:spcAft>
                <a:spcPts val="588"/>
              </a:spcAft>
            </a:pPr>
            <a:r>
              <a:rPr lang="en-US" sz="1765" b="1" kern="0" dirty="0">
                <a:solidFill>
                  <a:srgbClr val="FF0000"/>
                </a:solidFill>
              </a:rPr>
              <a:t>2</a:t>
            </a:r>
          </a:p>
        </p:txBody>
      </p:sp>
      <p:sp>
        <p:nvSpPr>
          <p:cNvPr id="6" name="TextBox 5"/>
          <p:cNvSpPr txBox="1"/>
          <p:nvPr/>
        </p:nvSpPr>
        <p:spPr>
          <a:xfrm>
            <a:off x="7046896" y="4010031"/>
            <a:ext cx="224106" cy="546259"/>
          </a:xfrm>
          <a:prstGeom prst="rect">
            <a:avLst/>
          </a:prstGeom>
          <a:noFill/>
        </p:spPr>
        <p:txBody>
          <a:bodyPr wrap="square" lIns="179285" tIns="143428" rIns="179285" bIns="143428" rtlCol="0">
            <a:noAutofit/>
          </a:bodyPr>
          <a:lstStyle/>
          <a:p>
            <a:pPr defTabSz="896386">
              <a:lnSpc>
                <a:spcPct val="90000"/>
              </a:lnSpc>
              <a:spcAft>
                <a:spcPts val="588"/>
              </a:spcAft>
            </a:pPr>
            <a:r>
              <a:rPr lang="en-US" sz="1765" b="1" kern="0" dirty="0">
                <a:solidFill>
                  <a:srgbClr val="FF0000"/>
                </a:solidFill>
              </a:rPr>
              <a:t>3</a:t>
            </a:r>
          </a:p>
        </p:txBody>
      </p:sp>
    </p:spTree>
    <p:extLst>
      <p:ext uri="{BB962C8B-B14F-4D97-AF65-F5344CB8AC3E}">
        <p14:creationId xmlns:p14="http://schemas.microsoft.com/office/powerpoint/2010/main" val="4183065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80" t="643" r="1207" b="1148"/>
          <a:stretch/>
        </p:blipFill>
        <p:spPr>
          <a:xfrm>
            <a:off x="3475182" y="553078"/>
            <a:ext cx="5218912" cy="5722383"/>
          </a:xfrm>
          <a:prstGeom prst="rect">
            <a:avLst/>
          </a:prstGeom>
          <a:ln w="63500">
            <a:solidFill>
              <a:srgbClr val="DC3C00"/>
            </a:solidFill>
          </a:ln>
        </p:spPr>
      </p:pic>
    </p:spTree>
    <p:extLst>
      <p:ext uri="{BB962C8B-B14F-4D97-AF65-F5344CB8AC3E}">
        <p14:creationId xmlns:p14="http://schemas.microsoft.com/office/powerpoint/2010/main" val="1181138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062089" y="2631312"/>
            <a:ext cx="8067823" cy="1629085"/>
          </a:xfrm>
          <a:prstGeom prst="rect">
            <a:avLst/>
          </a:prstGeom>
          <a:solidFill>
            <a:schemeClr val="bg1">
              <a:lumMod val="95000"/>
            </a:schemeClr>
          </a:solidFill>
          <a:ln w="63500">
            <a:solidFill>
              <a:srgbClr val="DC3C00"/>
            </a:solidFill>
          </a:ln>
        </p:spPr>
        <p:style>
          <a:lnRef idx="2">
            <a:schemeClr val="accent1"/>
          </a:lnRef>
          <a:fillRef idx="1">
            <a:schemeClr val="lt1"/>
          </a:fillRef>
          <a:effectRef idx="0">
            <a:schemeClr val="accent1"/>
          </a:effectRef>
          <a:fontRef idx="minor">
            <a:schemeClr val="dk1"/>
          </a:fontRef>
        </p:style>
        <p:txBody>
          <a:bodyPr wrap="square" lIns="179285" tIns="179285" rIns="179285" bIns="179285">
            <a:spAutoFit/>
          </a:bodyPr>
          <a:lstStyle/>
          <a:p>
            <a:pPr defTabSz="896386">
              <a:lnSpc>
                <a:spcPct val="150000"/>
              </a:lnSpc>
            </a:pPr>
            <a:r>
              <a:rPr lang="en-US" sz="1372" kern="0" dirty="0">
                <a:solidFill>
                  <a:srgbClr val="505050"/>
                </a:solidFill>
                <a:latin typeface="Consolas" panose="020B0609020204030204" pitchFamily="49" charset="0"/>
              </a:rPr>
              <a:t>&lt;</a:t>
            </a:r>
            <a:r>
              <a:rPr lang="en-US" sz="1372" kern="0" dirty="0" err="1">
                <a:solidFill>
                  <a:srgbClr val="505050"/>
                </a:solidFill>
                <a:latin typeface="Consolas" panose="020B0609020204030204" pitchFamily="49" charset="0"/>
              </a:rPr>
              <a:t>scala.version</a:t>
            </a:r>
            <a:r>
              <a:rPr lang="en-US" sz="1372" kern="0" dirty="0">
                <a:solidFill>
                  <a:srgbClr val="505050"/>
                </a:solidFill>
                <a:latin typeface="Consolas" panose="020B0609020204030204" pitchFamily="49" charset="0"/>
              </a:rPr>
              <a:t>&gt;2.10.4&lt;/</a:t>
            </a:r>
            <a:r>
              <a:rPr lang="en-US" sz="1372" kern="0" dirty="0" err="1">
                <a:solidFill>
                  <a:srgbClr val="505050"/>
                </a:solidFill>
                <a:latin typeface="Consolas" panose="020B0609020204030204" pitchFamily="49" charset="0"/>
              </a:rPr>
              <a:t>scala.version</a:t>
            </a:r>
            <a:r>
              <a:rPr lang="en-US" sz="1372" kern="0" dirty="0">
                <a:solidFill>
                  <a:srgbClr val="505050"/>
                </a:solidFill>
                <a:latin typeface="Consolas" panose="020B0609020204030204" pitchFamily="49" charset="0"/>
              </a:rPr>
              <a:t>&gt;</a:t>
            </a:r>
          </a:p>
          <a:p>
            <a:pPr defTabSz="896386">
              <a:lnSpc>
                <a:spcPct val="150000"/>
              </a:lnSpc>
            </a:pPr>
            <a:r>
              <a:rPr lang="en-US" sz="1372" kern="0" dirty="0">
                <a:solidFill>
                  <a:srgbClr val="505050"/>
                </a:solidFill>
                <a:latin typeface="Consolas" panose="020B0609020204030204" pitchFamily="49" charset="0"/>
              </a:rPr>
              <a:t>&lt;</a:t>
            </a:r>
            <a:r>
              <a:rPr lang="en-US" sz="1372" kern="0" dirty="0" err="1">
                <a:solidFill>
                  <a:srgbClr val="505050"/>
                </a:solidFill>
                <a:latin typeface="Consolas" panose="020B0609020204030204" pitchFamily="49" charset="0"/>
              </a:rPr>
              <a:t>scala.compat.version</a:t>
            </a:r>
            <a:r>
              <a:rPr lang="en-US" sz="1372" kern="0" dirty="0">
                <a:solidFill>
                  <a:srgbClr val="505050"/>
                </a:solidFill>
                <a:latin typeface="Consolas" panose="020B0609020204030204" pitchFamily="49" charset="0"/>
              </a:rPr>
              <a:t>&gt;2.10.4&lt;/</a:t>
            </a:r>
            <a:r>
              <a:rPr lang="en-US" sz="1372" kern="0" dirty="0" err="1">
                <a:solidFill>
                  <a:srgbClr val="505050"/>
                </a:solidFill>
                <a:latin typeface="Consolas" panose="020B0609020204030204" pitchFamily="49" charset="0"/>
              </a:rPr>
              <a:t>scala.compat.version</a:t>
            </a:r>
            <a:r>
              <a:rPr lang="en-US" sz="1372" kern="0" dirty="0">
                <a:solidFill>
                  <a:srgbClr val="505050"/>
                </a:solidFill>
                <a:latin typeface="Consolas" panose="020B0609020204030204" pitchFamily="49" charset="0"/>
              </a:rPr>
              <a:t>&gt;</a:t>
            </a:r>
          </a:p>
          <a:p>
            <a:pPr defTabSz="896386">
              <a:lnSpc>
                <a:spcPct val="150000"/>
              </a:lnSpc>
            </a:pPr>
            <a:r>
              <a:rPr lang="en-US" sz="1372" kern="0" dirty="0">
                <a:solidFill>
                  <a:srgbClr val="505050"/>
                </a:solidFill>
                <a:latin typeface="Consolas" panose="020B0609020204030204" pitchFamily="49" charset="0"/>
              </a:rPr>
              <a:t>&lt;</a:t>
            </a:r>
            <a:r>
              <a:rPr lang="en-US" sz="1372" kern="0" dirty="0" err="1">
                <a:solidFill>
                  <a:srgbClr val="505050"/>
                </a:solidFill>
                <a:latin typeface="Consolas" panose="020B0609020204030204" pitchFamily="49" charset="0"/>
              </a:rPr>
              <a:t>scala.binary.version</a:t>
            </a:r>
            <a:r>
              <a:rPr lang="en-US" sz="1372" kern="0" dirty="0">
                <a:solidFill>
                  <a:srgbClr val="505050"/>
                </a:solidFill>
                <a:latin typeface="Consolas" panose="020B0609020204030204" pitchFamily="49" charset="0"/>
              </a:rPr>
              <a:t>&gt;2.10&lt;/</a:t>
            </a:r>
            <a:r>
              <a:rPr lang="en-US" sz="1372" kern="0" dirty="0" err="1">
                <a:solidFill>
                  <a:srgbClr val="505050"/>
                </a:solidFill>
                <a:latin typeface="Consolas" panose="020B0609020204030204" pitchFamily="49" charset="0"/>
              </a:rPr>
              <a:t>scala.binary.version</a:t>
            </a:r>
            <a:r>
              <a:rPr lang="en-US" sz="1372" kern="0" dirty="0">
                <a:solidFill>
                  <a:srgbClr val="505050"/>
                </a:solidFill>
                <a:latin typeface="Consolas" panose="020B0609020204030204" pitchFamily="49" charset="0"/>
              </a:rPr>
              <a:t>&gt;</a:t>
            </a:r>
          </a:p>
          <a:p>
            <a:pPr defTabSz="896386">
              <a:lnSpc>
                <a:spcPct val="150000"/>
              </a:lnSpc>
            </a:pPr>
            <a:r>
              <a:rPr lang="en-US" sz="1372" kern="0" dirty="0">
                <a:solidFill>
                  <a:srgbClr val="505050"/>
                </a:solidFill>
                <a:latin typeface="Consolas" panose="020B0609020204030204" pitchFamily="49" charset="0"/>
              </a:rPr>
              <a:t>&lt;</a:t>
            </a:r>
            <a:r>
              <a:rPr lang="en-US" sz="1372" kern="0" dirty="0" err="1">
                <a:solidFill>
                  <a:srgbClr val="505050"/>
                </a:solidFill>
                <a:latin typeface="Consolas" panose="020B0609020204030204" pitchFamily="49" charset="0"/>
              </a:rPr>
              <a:t>spark.version</a:t>
            </a:r>
            <a:r>
              <a:rPr lang="en-US" sz="1372" kern="0" dirty="0">
                <a:solidFill>
                  <a:srgbClr val="505050"/>
                </a:solidFill>
                <a:latin typeface="Consolas" panose="020B0609020204030204" pitchFamily="49" charset="0"/>
              </a:rPr>
              <a:t>&gt;1.5.1&lt;/</a:t>
            </a:r>
            <a:r>
              <a:rPr lang="en-US" sz="1372" kern="0" dirty="0" err="1">
                <a:solidFill>
                  <a:srgbClr val="505050"/>
                </a:solidFill>
                <a:latin typeface="Consolas" panose="020B0609020204030204" pitchFamily="49" charset="0"/>
              </a:rPr>
              <a:t>spark.version</a:t>
            </a:r>
            <a:r>
              <a:rPr lang="en-US" sz="1372" kern="0" dirty="0">
                <a:solidFill>
                  <a:srgbClr val="505050"/>
                </a:solidFill>
                <a:latin typeface="Consolas" panose="020B0609020204030204" pitchFamily="49" charset="0"/>
              </a:rPr>
              <a:t>&gt;</a:t>
            </a:r>
          </a:p>
        </p:txBody>
      </p:sp>
      <p:sp>
        <p:nvSpPr>
          <p:cNvPr id="2" name="Rectangle 1"/>
          <p:cNvSpPr/>
          <p:nvPr/>
        </p:nvSpPr>
        <p:spPr bwMode="auto">
          <a:xfrm>
            <a:off x="3697753" y="3782280"/>
            <a:ext cx="602286" cy="294140"/>
          </a:xfrm>
          <a:prstGeom prst="rect">
            <a:avLst/>
          </a:prstGeom>
          <a:solidFill>
            <a:srgbClr val="FFFFCC">
              <a:alpha val="6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76293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917" y="509028"/>
            <a:ext cx="6446167" cy="5839945"/>
          </a:xfrm>
          <a:prstGeom prst="rect">
            <a:avLst/>
          </a:prstGeom>
          <a:ln w="63500">
            <a:solidFill>
              <a:srgbClr val="D94913"/>
            </a:solidFill>
          </a:ln>
        </p:spPr>
      </p:pic>
    </p:spTree>
    <p:extLst>
      <p:ext uri="{BB962C8B-B14F-4D97-AF65-F5344CB8AC3E}">
        <p14:creationId xmlns:p14="http://schemas.microsoft.com/office/powerpoint/2010/main" val="73718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573697" y="470488"/>
            <a:ext cx="7044607" cy="5917025"/>
          </a:xfrm>
          <a:prstGeom prst="rect">
            <a:avLst/>
          </a:prstGeom>
          <a:ln w="63500">
            <a:solidFill>
              <a:srgbClr val="DC3C00"/>
            </a:solidFill>
          </a:ln>
        </p:spPr>
      </p:pic>
    </p:spTree>
    <p:extLst>
      <p:ext uri="{BB962C8B-B14F-4D97-AF65-F5344CB8AC3E}">
        <p14:creationId xmlns:p14="http://schemas.microsoft.com/office/powerpoint/2010/main" val="143643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19" t="1425" r="1207" b="1567"/>
          <a:stretch/>
        </p:blipFill>
        <p:spPr>
          <a:xfrm>
            <a:off x="2112126" y="1731938"/>
            <a:ext cx="7920465" cy="3389222"/>
          </a:xfrm>
          <a:prstGeom prst="rect">
            <a:avLst/>
          </a:prstGeom>
          <a:ln w="63500">
            <a:solidFill>
              <a:srgbClr val="DC3C00"/>
            </a:solidFill>
          </a:ln>
        </p:spPr>
      </p:pic>
    </p:spTree>
    <p:extLst>
      <p:ext uri="{BB962C8B-B14F-4D97-AF65-F5344CB8AC3E}">
        <p14:creationId xmlns:p14="http://schemas.microsoft.com/office/powerpoint/2010/main" val="2509229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903" y="470488"/>
            <a:ext cx="5734195" cy="5917025"/>
          </a:xfrm>
          <a:prstGeom prst="rect">
            <a:avLst/>
          </a:prstGeom>
          <a:ln w="63500">
            <a:solidFill>
              <a:srgbClr val="DC3C00"/>
            </a:solidFill>
          </a:ln>
        </p:spPr>
      </p:pic>
    </p:spTree>
    <p:extLst>
      <p:ext uri="{BB962C8B-B14F-4D97-AF65-F5344CB8AC3E}">
        <p14:creationId xmlns:p14="http://schemas.microsoft.com/office/powerpoint/2010/main" val="1831109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Introduction to Spark Streaming</a:t>
            </a:r>
          </a:p>
        </p:txBody>
      </p:sp>
    </p:spTree>
    <p:extLst>
      <p:ext uri="{BB962C8B-B14F-4D97-AF65-F5344CB8AC3E}">
        <p14:creationId xmlns:p14="http://schemas.microsoft.com/office/powerpoint/2010/main" val="1193068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062089" y="2472905"/>
            <a:ext cx="8067823" cy="1945839"/>
          </a:xfrm>
          <a:prstGeom prst="rect">
            <a:avLst/>
          </a:prstGeom>
          <a:solidFill>
            <a:schemeClr val="bg1">
              <a:lumMod val="95000"/>
            </a:schemeClr>
          </a:solidFill>
          <a:ln w="63500">
            <a:solidFill>
              <a:srgbClr val="DC3C00"/>
            </a:solidFill>
          </a:ln>
        </p:spPr>
        <p:style>
          <a:lnRef idx="2">
            <a:schemeClr val="accent1"/>
          </a:lnRef>
          <a:fillRef idx="1">
            <a:schemeClr val="lt1"/>
          </a:fillRef>
          <a:effectRef idx="0">
            <a:schemeClr val="accent1"/>
          </a:effectRef>
          <a:fontRef idx="minor">
            <a:schemeClr val="dk1"/>
          </a:fontRef>
        </p:style>
        <p:txBody>
          <a:bodyPr wrap="square" lIns="179285" tIns="179285" rIns="179285" bIns="179285">
            <a:spAutoFit/>
          </a:bodyPr>
          <a:lstStyle/>
          <a:p>
            <a:pPr defTabSz="896386">
              <a:lnSpc>
                <a:spcPct val="150000"/>
              </a:lnSpc>
            </a:pPr>
            <a:r>
              <a:rPr lang="en-US" sz="1372" kern="0" dirty="0">
                <a:solidFill>
                  <a:srgbClr val="505050"/>
                </a:solidFill>
                <a:latin typeface="Consolas" panose="020B0609020204030204" pitchFamily="49" charset="0"/>
              </a:rPr>
              <a:t>java -</a:t>
            </a:r>
            <a:r>
              <a:rPr lang="en-US" sz="1372" kern="0" dirty="0" err="1">
                <a:solidFill>
                  <a:srgbClr val="505050"/>
                </a:solidFill>
                <a:latin typeface="Consolas" panose="020B0609020204030204" pitchFamily="49" charset="0"/>
              </a:rPr>
              <a:t>cp</a:t>
            </a:r>
            <a:r>
              <a:rPr lang="en-US" sz="1372" kern="0" dirty="0">
                <a:solidFill>
                  <a:srgbClr val="505050"/>
                </a:solidFill>
                <a:latin typeface="Consolas" panose="020B0609020204030204" pitchFamily="49" charset="0"/>
              </a:rPr>
              <a:t> EventhubsSampleEventProducer.jar </a:t>
            </a:r>
            <a:r>
              <a:rPr lang="en-US" sz="1372" kern="0" dirty="0" err="1">
                <a:solidFill>
                  <a:srgbClr val="505050"/>
                </a:solidFill>
                <a:latin typeface="Consolas" panose="020B0609020204030204" pitchFamily="49" charset="0"/>
              </a:rPr>
              <a:t>com.microsoft.eventhubs.client.example.EventhubsClientDriver</a:t>
            </a:r>
            <a:r>
              <a:rPr lang="en-US" sz="1372" kern="0" dirty="0">
                <a:solidFill>
                  <a:srgbClr val="505050"/>
                </a:solidFill>
                <a:latin typeface="Consolas" panose="020B0609020204030204" pitchFamily="49" charset="0"/>
              </a:rPr>
              <a:t> --</a:t>
            </a:r>
            <a:r>
              <a:rPr lang="en-US" sz="1372" kern="0" dirty="0" err="1">
                <a:solidFill>
                  <a:srgbClr val="505050"/>
                </a:solidFill>
                <a:latin typeface="Consolas" panose="020B0609020204030204" pitchFamily="49" charset="0"/>
              </a:rPr>
              <a:t>eventhubs</a:t>
            </a:r>
            <a:r>
              <a:rPr lang="en-US" sz="1372" kern="0" dirty="0">
                <a:solidFill>
                  <a:srgbClr val="505050"/>
                </a:solidFill>
                <a:latin typeface="Consolas" panose="020B0609020204030204" pitchFamily="49" charset="0"/>
              </a:rPr>
              <a:t>-namespace "</a:t>
            </a:r>
            <a:r>
              <a:rPr lang="en-US" sz="1372" kern="0" dirty="0" err="1">
                <a:solidFill>
                  <a:srgbClr val="505050"/>
                </a:solidFill>
                <a:latin typeface="Consolas" panose="020B0609020204030204" pitchFamily="49" charset="0"/>
              </a:rPr>
              <a:t>mysbnamespace</a:t>
            </a:r>
            <a:r>
              <a:rPr lang="en-US" sz="1372" kern="0" dirty="0">
                <a:solidFill>
                  <a:srgbClr val="505050"/>
                </a:solidFill>
                <a:latin typeface="Consolas" panose="020B0609020204030204" pitchFamily="49" charset="0"/>
              </a:rPr>
              <a:t>" --</a:t>
            </a:r>
            <a:r>
              <a:rPr lang="en-US" sz="1372" kern="0" dirty="0" err="1">
                <a:solidFill>
                  <a:srgbClr val="505050"/>
                </a:solidFill>
                <a:latin typeface="Consolas" panose="020B0609020204030204" pitchFamily="49" charset="0"/>
              </a:rPr>
              <a:t>eventhubs</a:t>
            </a:r>
            <a:r>
              <a:rPr lang="en-US" sz="1372" kern="0" dirty="0">
                <a:solidFill>
                  <a:srgbClr val="505050"/>
                </a:solidFill>
                <a:latin typeface="Consolas" panose="020B0609020204030204" pitchFamily="49" charset="0"/>
              </a:rPr>
              <a:t>-name "</a:t>
            </a:r>
            <a:r>
              <a:rPr lang="en-US" sz="1372" kern="0" dirty="0" err="1">
                <a:solidFill>
                  <a:srgbClr val="505050"/>
                </a:solidFill>
                <a:latin typeface="Consolas" panose="020B0609020204030204" pitchFamily="49" charset="0"/>
              </a:rPr>
              <a:t>myeventhub</a:t>
            </a:r>
            <a:r>
              <a:rPr lang="en-US" sz="1372" kern="0" dirty="0">
                <a:solidFill>
                  <a:srgbClr val="505050"/>
                </a:solidFill>
                <a:latin typeface="Consolas" panose="020B0609020204030204" pitchFamily="49" charset="0"/>
              </a:rPr>
              <a:t>" --policy-name "</a:t>
            </a:r>
            <a:r>
              <a:rPr lang="en-US" sz="1372" kern="0" dirty="0" err="1">
                <a:solidFill>
                  <a:srgbClr val="505050"/>
                </a:solidFill>
                <a:latin typeface="Consolas" panose="020B0609020204030204" pitchFamily="49" charset="0"/>
              </a:rPr>
              <a:t>mysendpolicy</a:t>
            </a:r>
            <a:r>
              <a:rPr lang="en-US" sz="1372" kern="0" dirty="0">
                <a:solidFill>
                  <a:srgbClr val="505050"/>
                </a:solidFill>
                <a:latin typeface="Consolas" panose="020B0609020204030204" pitchFamily="49" charset="0"/>
              </a:rPr>
              <a:t>" --policy-key "&lt;policy key&gt;" --message-length 32 --thread-count 32 --message-count -1</a:t>
            </a:r>
          </a:p>
        </p:txBody>
      </p:sp>
    </p:spTree>
    <p:extLst>
      <p:ext uri="{BB962C8B-B14F-4D97-AF65-F5344CB8AC3E}">
        <p14:creationId xmlns:p14="http://schemas.microsoft.com/office/powerpoint/2010/main" val="4208435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062089" y="2662269"/>
            <a:ext cx="8067823" cy="1312332"/>
          </a:xfrm>
          <a:prstGeom prst="rect">
            <a:avLst/>
          </a:prstGeom>
          <a:solidFill>
            <a:schemeClr val="bg1">
              <a:lumMod val="95000"/>
            </a:schemeClr>
          </a:solidFill>
          <a:ln w="63500">
            <a:solidFill>
              <a:srgbClr val="DC3C00"/>
            </a:solidFill>
          </a:ln>
        </p:spPr>
        <p:style>
          <a:lnRef idx="2">
            <a:schemeClr val="accent1"/>
          </a:lnRef>
          <a:fillRef idx="1">
            <a:schemeClr val="lt1"/>
          </a:fillRef>
          <a:effectRef idx="0">
            <a:schemeClr val="accent1"/>
          </a:effectRef>
          <a:fontRef idx="minor">
            <a:schemeClr val="dk1"/>
          </a:fontRef>
        </p:style>
        <p:txBody>
          <a:bodyPr wrap="square" lIns="179285" tIns="179285" rIns="179285" bIns="179285">
            <a:spAutoFit/>
          </a:bodyPr>
          <a:lstStyle/>
          <a:p>
            <a:pPr defTabSz="896386">
              <a:lnSpc>
                <a:spcPct val="150000"/>
              </a:lnSpc>
            </a:pPr>
            <a:r>
              <a:rPr lang="en-US" sz="1372" kern="0" dirty="0">
                <a:solidFill>
                  <a:srgbClr val="505050"/>
                </a:solidFill>
                <a:latin typeface="Consolas" panose="020B0609020204030204" pitchFamily="49" charset="0"/>
              </a:rPr>
              <a:t>curl -k --user "admin:mypassword1!" -v -H "Content-Type: application/</a:t>
            </a:r>
            <a:r>
              <a:rPr lang="en-US" sz="1372" kern="0" dirty="0" err="1">
                <a:solidFill>
                  <a:srgbClr val="505050"/>
                </a:solidFill>
                <a:latin typeface="Consolas" panose="020B0609020204030204" pitchFamily="49" charset="0"/>
              </a:rPr>
              <a:t>json</a:t>
            </a:r>
            <a:r>
              <a:rPr lang="en-US" sz="1372" kern="0" dirty="0">
                <a:solidFill>
                  <a:srgbClr val="505050"/>
                </a:solidFill>
                <a:latin typeface="Consolas" panose="020B0609020204030204" pitchFamily="49" charset="0"/>
              </a:rPr>
              <a:t>" -X POST --data @C:\Temp\inputBlob.txt "https://mysparkcluster.azurehdinsight.net/</a:t>
            </a:r>
            <a:r>
              <a:rPr lang="en-US" sz="1372" kern="0" dirty="0" err="1">
                <a:solidFill>
                  <a:srgbClr val="505050"/>
                </a:solidFill>
                <a:latin typeface="Consolas" panose="020B0609020204030204" pitchFamily="49" charset="0"/>
              </a:rPr>
              <a:t>livy</a:t>
            </a:r>
            <a:r>
              <a:rPr lang="en-US" sz="1372" kern="0" dirty="0">
                <a:solidFill>
                  <a:srgbClr val="505050"/>
                </a:solidFill>
                <a:latin typeface="Consolas" panose="020B0609020204030204" pitchFamily="49" charset="0"/>
              </a:rPr>
              <a:t>/batches"</a:t>
            </a:r>
          </a:p>
        </p:txBody>
      </p:sp>
    </p:spTree>
    <p:extLst>
      <p:ext uri="{BB962C8B-B14F-4D97-AF65-F5344CB8AC3E}">
        <p14:creationId xmlns:p14="http://schemas.microsoft.com/office/powerpoint/2010/main" val="3159879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062089" y="1997686"/>
            <a:ext cx="8067823" cy="2896573"/>
          </a:xfrm>
          <a:prstGeom prst="rect">
            <a:avLst/>
          </a:prstGeom>
          <a:solidFill>
            <a:schemeClr val="bg1">
              <a:lumMod val="95000"/>
            </a:schemeClr>
          </a:solidFill>
          <a:ln w="63500">
            <a:solidFill>
              <a:srgbClr val="DC3C00"/>
            </a:solidFill>
          </a:ln>
        </p:spPr>
        <p:style>
          <a:lnRef idx="2">
            <a:schemeClr val="accent1"/>
          </a:lnRef>
          <a:fillRef idx="1">
            <a:schemeClr val="lt1"/>
          </a:fillRef>
          <a:effectRef idx="0">
            <a:schemeClr val="accent1"/>
          </a:effectRef>
          <a:fontRef idx="minor">
            <a:schemeClr val="dk1"/>
          </a:fontRef>
        </p:style>
        <p:txBody>
          <a:bodyPr wrap="square" lIns="179285" tIns="179285" rIns="179285" bIns="179285">
            <a:spAutoFit/>
          </a:bodyPr>
          <a:lstStyle/>
          <a:p>
            <a:pPr defTabSz="896386">
              <a:lnSpc>
                <a:spcPct val="150000"/>
              </a:lnSpc>
            </a:pPr>
            <a:r>
              <a:rPr lang="en-US" sz="1372" kern="0" dirty="0">
                <a:solidFill>
                  <a:srgbClr val="505050"/>
                </a:solidFill>
                <a:latin typeface="Consolas" panose="020B0609020204030204" pitchFamily="49" charset="0"/>
              </a:rPr>
              <a:t>{ "</a:t>
            </a:r>
            <a:r>
              <a:rPr lang="en-US" sz="1372" kern="0" dirty="0">
                <a:solidFill>
                  <a:schemeClr val="accent1">
                    <a:lumMod val="60000"/>
                    <a:lumOff val="40000"/>
                  </a:schemeClr>
                </a:solidFill>
                <a:latin typeface="Consolas" panose="020B0609020204030204" pitchFamily="49" charset="0"/>
              </a:rPr>
              <a:t>file</a:t>
            </a:r>
            <a:r>
              <a:rPr lang="en-US" sz="1372" kern="0" dirty="0">
                <a:solidFill>
                  <a:srgbClr val="505050"/>
                </a:solidFill>
                <a:latin typeface="Consolas" panose="020B0609020204030204" pitchFamily="49" charset="0"/>
              </a:rPr>
              <a:t>":"</a:t>
            </a:r>
            <a:r>
              <a:rPr lang="en-US" sz="1372" kern="0" dirty="0" err="1">
                <a:solidFill>
                  <a:srgbClr val="505050"/>
                </a:solidFill>
                <a:latin typeface="Consolas" panose="020B0609020204030204" pitchFamily="49" charset="0"/>
              </a:rPr>
              <a:t>wasb</a:t>
            </a:r>
            <a:r>
              <a:rPr lang="en-US" sz="1372" kern="0" dirty="0">
                <a:solidFill>
                  <a:srgbClr val="505050"/>
                </a:solidFill>
                <a:latin typeface="Consolas" panose="020B0609020204030204" pitchFamily="49" charset="0"/>
              </a:rPr>
              <a:t>:///example/jars/microsoft-spark-streaming-examples.jar", "</a:t>
            </a:r>
            <a:r>
              <a:rPr lang="en-US" sz="1372" kern="0" dirty="0">
                <a:solidFill>
                  <a:schemeClr val="accent1">
                    <a:lumMod val="60000"/>
                    <a:lumOff val="40000"/>
                  </a:schemeClr>
                </a:solidFill>
                <a:latin typeface="Consolas" panose="020B0609020204030204" pitchFamily="49" charset="0"/>
              </a:rPr>
              <a:t>className</a:t>
            </a:r>
            <a:r>
              <a:rPr lang="en-US" sz="1372" kern="0" dirty="0">
                <a:solidFill>
                  <a:srgbClr val="505050"/>
                </a:solidFill>
                <a:latin typeface="Consolas" panose="020B0609020204030204" pitchFamily="49" charset="0"/>
              </a:rPr>
              <a:t>":"com.microsoft.spark.streaming.examples.workloads.EventhubsEventCount", "</a:t>
            </a:r>
            <a:r>
              <a:rPr lang="en-US" sz="1372" kern="0" dirty="0" err="1">
                <a:solidFill>
                  <a:schemeClr val="accent1">
                    <a:lumMod val="60000"/>
                    <a:lumOff val="40000"/>
                  </a:schemeClr>
                </a:solidFill>
                <a:latin typeface="Consolas" panose="020B0609020204030204" pitchFamily="49" charset="0"/>
              </a:rPr>
              <a:t>args</a:t>
            </a:r>
            <a:r>
              <a:rPr lang="en-US" sz="1372" kern="0" dirty="0">
                <a:solidFill>
                  <a:srgbClr val="505050"/>
                </a:solidFill>
                <a:latin typeface="Consolas" panose="020B0609020204030204" pitchFamily="49" charset="0"/>
              </a:rPr>
              <a:t>":["--</a:t>
            </a:r>
            <a:r>
              <a:rPr lang="en-US" sz="1372" kern="0" dirty="0" err="1">
                <a:solidFill>
                  <a:srgbClr val="505050"/>
                </a:solidFill>
                <a:latin typeface="Consolas" panose="020B0609020204030204" pitchFamily="49" charset="0"/>
              </a:rPr>
              <a:t>eventhubs</a:t>
            </a:r>
            <a:r>
              <a:rPr lang="en-US" sz="1372" kern="0" dirty="0">
                <a:solidFill>
                  <a:srgbClr val="505050"/>
                </a:solidFill>
                <a:latin typeface="Consolas" panose="020B0609020204030204" pitchFamily="49" charset="0"/>
              </a:rPr>
              <a:t>-namespace", "</a:t>
            </a:r>
            <a:r>
              <a:rPr lang="en-US" sz="1372" kern="0" dirty="0" err="1">
                <a:solidFill>
                  <a:srgbClr val="505050"/>
                </a:solidFill>
                <a:latin typeface="Consolas" panose="020B0609020204030204" pitchFamily="49" charset="0"/>
              </a:rPr>
              <a:t>mysbnamespace</a:t>
            </a:r>
            <a:r>
              <a:rPr lang="en-US" sz="1372" kern="0" dirty="0">
                <a:solidFill>
                  <a:srgbClr val="505050"/>
                </a:solidFill>
                <a:latin typeface="Consolas" panose="020B0609020204030204" pitchFamily="49" charset="0"/>
              </a:rPr>
              <a:t>", "--</a:t>
            </a:r>
            <a:r>
              <a:rPr lang="en-US" sz="1372" kern="0" dirty="0" err="1">
                <a:solidFill>
                  <a:srgbClr val="505050"/>
                </a:solidFill>
                <a:latin typeface="Consolas" panose="020B0609020204030204" pitchFamily="49" charset="0"/>
              </a:rPr>
              <a:t>eventhubs</a:t>
            </a:r>
            <a:r>
              <a:rPr lang="en-US" sz="1372" kern="0" dirty="0">
                <a:solidFill>
                  <a:srgbClr val="505050"/>
                </a:solidFill>
                <a:latin typeface="Consolas" panose="020B0609020204030204" pitchFamily="49" charset="0"/>
              </a:rPr>
              <a:t>-name", "</a:t>
            </a:r>
            <a:r>
              <a:rPr lang="en-US" sz="1372" kern="0" dirty="0" err="1">
                <a:solidFill>
                  <a:srgbClr val="505050"/>
                </a:solidFill>
                <a:latin typeface="Consolas" panose="020B0609020204030204" pitchFamily="49" charset="0"/>
              </a:rPr>
              <a:t>myeventhub</a:t>
            </a:r>
            <a:r>
              <a:rPr lang="en-US" sz="1372" kern="0" dirty="0">
                <a:solidFill>
                  <a:srgbClr val="505050"/>
                </a:solidFill>
                <a:latin typeface="Consolas" panose="020B0609020204030204" pitchFamily="49" charset="0"/>
              </a:rPr>
              <a:t>", "--policy-name", "</a:t>
            </a:r>
            <a:r>
              <a:rPr lang="en-US" sz="1372" kern="0" dirty="0" err="1">
                <a:solidFill>
                  <a:srgbClr val="505050"/>
                </a:solidFill>
                <a:latin typeface="Consolas" panose="020B0609020204030204" pitchFamily="49" charset="0"/>
              </a:rPr>
              <a:t>myreceivepolicy</a:t>
            </a:r>
            <a:r>
              <a:rPr lang="en-US" sz="1372" kern="0" dirty="0">
                <a:solidFill>
                  <a:srgbClr val="505050"/>
                </a:solidFill>
                <a:latin typeface="Consolas" panose="020B0609020204030204" pitchFamily="49" charset="0"/>
              </a:rPr>
              <a:t>", "--policy-key", "&lt;put-your-key-here&gt;", "--consumer-group", "$default", "--partition-count", 10, "--batch-interval-in-seconds", 20, "--checkpoint-directory", "/</a:t>
            </a:r>
            <a:r>
              <a:rPr lang="en-US" sz="1372" kern="0" dirty="0" err="1">
                <a:solidFill>
                  <a:srgbClr val="505050"/>
                </a:solidFill>
                <a:latin typeface="Consolas" panose="020B0609020204030204" pitchFamily="49" charset="0"/>
              </a:rPr>
              <a:t>EventCheckpoint</a:t>
            </a:r>
            <a:r>
              <a:rPr lang="en-US" sz="1372" kern="0" dirty="0">
                <a:solidFill>
                  <a:srgbClr val="505050"/>
                </a:solidFill>
                <a:latin typeface="Consolas" panose="020B0609020204030204" pitchFamily="49" charset="0"/>
              </a:rPr>
              <a:t>", "--event-count-folder", "/</a:t>
            </a:r>
            <a:r>
              <a:rPr lang="en-US" sz="1372" kern="0" dirty="0" err="1">
                <a:solidFill>
                  <a:srgbClr val="505050"/>
                </a:solidFill>
                <a:latin typeface="Consolas" panose="020B0609020204030204" pitchFamily="49" charset="0"/>
              </a:rPr>
              <a:t>EventCount</a:t>
            </a:r>
            <a:r>
              <a:rPr lang="en-US" sz="1372" kern="0" dirty="0">
                <a:solidFill>
                  <a:srgbClr val="505050"/>
                </a:solidFill>
                <a:latin typeface="Consolas" panose="020B0609020204030204" pitchFamily="49" charset="0"/>
              </a:rPr>
              <a:t>/EventCount10"], "</a:t>
            </a:r>
            <a:r>
              <a:rPr lang="en-US" sz="1372" kern="0" dirty="0">
                <a:solidFill>
                  <a:schemeClr val="accent1">
                    <a:lumMod val="60000"/>
                    <a:lumOff val="40000"/>
                  </a:schemeClr>
                </a:solidFill>
                <a:latin typeface="Consolas" panose="020B0609020204030204" pitchFamily="49" charset="0"/>
              </a:rPr>
              <a:t>numExecutors</a:t>
            </a:r>
            <a:r>
              <a:rPr lang="en-US" sz="1372" kern="0" dirty="0">
                <a:solidFill>
                  <a:srgbClr val="505050"/>
                </a:solidFill>
                <a:latin typeface="Consolas" panose="020B0609020204030204" pitchFamily="49" charset="0"/>
              </a:rPr>
              <a:t>":20, "</a:t>
            </a:r>
            <a:r>
              <a:rPr lang="en-US" sz="1372" kern="0" dirty="0">
                <a:solidFill>
                  <a:schemeClr val="accent1">
                    <a:lumMod val="60000"/>
                    <a:lumOff val="40000"/>
                  </a:schemeClr>
                </a:solidFill>
                <a:latin typeface="Consolas" panose="020B0609020204030204" pitchFamily="49" charset="0"/>
              </a:rPr>
              <a:t>executorMemory</a:t>
            </a:r>
            <a:r>
              <a:rPr lang="en-US" sz="1372" kern="0" dirty="0">
                <a:solidFill>
                  <a:srgbClr val="505050"/>
                </a:solidFill>
                <a:latin typeface="Consolas" panose="020B0609020204030204" pitchFamily="49" charset="0"/>
              </a:rPr>
              <a:t>":"1G", "</a:t>
            </a:r>
            <a:r>
              <a:rPr lang="en-US" sz="1372" kern="0" dirty="0">
                <a:solidFill>
                  <a:schemeClr val="accent1">
                    <a:lumMod val="60000"/>
                    <a:lumOff val="40000"/>
                  </a:schemeClr>
                </a:solidFill>
                <a:latin typeface="Consolas" panose="020B0609020204030204" pitchFamily="49" charset="0"/>
              </a:rPr>
              <a:t>executorCores</a:t>
            </a:r>
            <a:r>
              <a:rPr lang="en-US" sz="1372" kern="0" dirty="0">
                <a:solidFill>
                  <a:srgbClr val="505050"/>
                </a:solidFill>
                <a:latin typeface="Consolas" panose="020B0609020204030204" pitchFamily="49" charset="0"/>
              </a:rPr>
              <a:t>":1, "</a:t>
            </a:r>
            <a:r>
              <a:rPr lang="en-US" sz="1372" kern="0" dirty="0">
                <a:solidFill>
                  <a:schemeClr val="accent1">
                    <a:lumMod val="60000"/>
                    <a:lumOff val="40000"/>
                  </a:schemeClr>
                </a:solidFill>
                <a:latin typeface="Consolas" panose="020B0609020204030204" pitchFamily="49" charset="0"/>
              </a:rPr>
              <a:t>driverMemory</a:t>
            </a:r>
            <a:r>
              <a:rPr lang="en-US" sz="1372" kern="0" dirty="0">
                <a:solidFill>
                  <a:srgbClr val="505050"/>
                </a:solidFill>
                <a:latin typeface="Consolas" panose="020B0609020204030204" pitchFamily="49" charset="0"/>
              </a:rPr>
              <a:t>":"2G" }</a:t>
            </a:r>
          </a:p>
        </p:txBody>
      </p:sp>
    </p:spTree>
    <p:extLst>
      <p:ext uri="{BB962C8B-B14F-4D97-AF65-F5344CB8AC3E}">
        <p14:creationId xmlns:p14="http://schemas.microsoft.com/office/powerpoint/2010/main" val="228785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062089" y="1522467"/>
            <a:ext cx="8067823" cy="3813066"/>
          </a:xfrm>
          <a:prstGeom prst="rect">
            <a:avLst/>
          </a:prstGeom>
          <a:solidFill>
            <a:schemeClr val="bg1">
              <a:lumMod val="95000"/>
            </a:schemeClr>
          </a:solidFill>
          <a:ln w="63500">
            <a:solidFill>
              <a:srgbClr val="DC3C00"/>
            </a:solidFill>
          </a:ln>
        </p:spPr>
        <p:style>
          <a:lnRef idx="2">
            <a:schemeClr val="accent1"/>
          </a:lnRef>
          <a:fillRef idx="1">
            <a:schemeClr val="lt1"/>
          </a:fillRef>
          <a:effectRef idx="0">
            <a:schemeClr val="accent1"/>
          </a:effectRef>
          <a:fontRef idx="minor">
            <a:schemeClr val="dk1"/>
          </a:fontRef>
        </p:style>
        <p:txBody>
          <a:bodyPr wrap="square" lIns="179285" tIns="179285" rIns="179285" bIns="179285">
            <a:spAutoFit/>
          </a:bodyPr>
          <a:lstStyle/>
          <a:p>
            <a:pPr defTabSz="896386">
              <a:lnSpc>
                <a:spcPct val="150000"/>
              </a:lnSpc>
            </a:pPr>
            <a:r>
              <a:rPr lang="en-US" sz="1372" kern="0" dirty="0">
                <a:solidFill>
                  <a:srgbClr val="505050"/>
                </a:solidFill>
                <a:latin typeface="Consolas" panose="020B0609020204030204" pitchFamily="49" charset="0"/>
              </a:rPr>
              <a:t>&lt; HTTP/1.1 201 Created</a:t>
            </a:r>
          </a:p>
          <a:p>
            <a:pPr defTabSz="896386">
              <a:lnSpc>
                <a:spcPct val="150000"/>
              </a:lnSpc>
            </a:pPr>
            <a:r>
              <a:rPr lang="en-US" sz="1372" kern="0" dirty="0">
                <a:solidFill>
                  <a:srgbClr val="505050"/>
                </a:solidFill>
                <a:latin typeface="Consolas" panose="020B0609020204030204" pitchFamily="49" charset="0"/>
              </a:rPr>
              <a:t>&lt; Content-Type: application/</a:t>
            </a:r>
            <a:r>
              <a:rPr lang="en-US" sz="1372" kern="0" dirty="0" err="1">
                <a:solidFill>
                  <a:srgbClr val="505050"/>
                </a:solidFill>
                <a:latin typeface="Consolas" panose="020B0609020204030204" pitchFamily="49" charset="0"/>
              </a:rPr>
              <a:t>json</a:t>
            </a:r>
            <a:r>
              <a:rPr lang="en-US" sz="1372" kern="0" dirty="0">
                <a:solidFill>
                  <a:srgbClr val="505050"/>
                </a:solidFill>
                <a:latin typeface="Consolas" panose="020B0609020204030204" pitchFamily="49" charset="0"/>
              </a:rPr>
              <a:t>; charset=UTF-8</a:t>
            </a:r>
          </a:p>
          <a:p>
            <a:pPr defTabSz="896386">
              <a:lnSpc>
                <a:spcPct val="150000"/>
              </a:lnSpc>
            </a:pPr>
            <a:r>
              <a:rPr lang="en-US" sz="1372" kern="0" dirty="0">
                <a:solidFill>
                  <a:srgbClr val="505050"/>
                </a:solidFill>
                <a:latin typeface="Consolas" panose="020B0609020204030204" pitchFamily="49" charset="0"/>
              </a:rPr>
              <a:t>&lt; Location: /18</a:t>
            </a:r>
          </a:p>
          <a:p>
            <a:pPr defTabSz="896386">
              <a:lnSpc>
                <a:spcPct val="150000"/>
              </a:lnSpc>
            </a:pPr>
            <a:r>
              <a:rPr lang="en-US" sz="1372" kern="0" dirty="0">
                <a:solidFill>
                  <a:srgbClr val="505050"/>
                </a:solidFill>
                <a:latin typeface="Consolas" panose="020B0609020204030204" pitchFamily="49" charset="0"/>
              </a:rPr>
              <a:t>&lt; Server: Microsoft-IIS/8.5</a:t>
            </a:r>
          </a:p>
          <a:p>
            <a:pPr defTabSz="896386">
              <a:lnSpc>
                <a:spcPct val="150000"/>
              </a:lnSpc>
            </a:pPr>
            <a:r>
              <a:rPr lang="en-US" sz="1372" kern="0" dirty="0">
                <a:solidFill>
                  <a:srgbClr val="505050"/>
                </a:solidFill>
                <a:latin typeface="Consolas" panose="020B0609020204030204" pitchFamily="49" charset="0"/>
              </a:rPr>
              <a:t>&lt; X-Powered-By: ARR/2.5</a:t>
            </a:r>
          </a:p>
          <a:p>
            <a:pPr defTabSz="896386">
              <a:lnSpc>
                <a:spcPct val="150000"/>
              </a:lnSpc>
            </a:pPr>
            <a:r>
              <a:rPr lang="en-US" sz="1372" kern="0" dirty="0">
                <a:solidFill>
                  <a:srgbClr val="505050"/>
                </a:solidFill>
                <a:latin typeface="Consolas" panose="020B0609020204030204" pitchFamily="49" charset="0"/>
              </a:rPr>
              <a:t>&lt; X-Powered-By: ASP.NET</a:t>
            </a:r>
          </a:p>
          <a:p>
            <a:pPr defTabSz="896386">
              <a:lnSpc>
                <a:spcPct val="150000"/>
              </a:lnSpc>
            </a:pPr>
            <a:r>
              <a:rPr lang="en-US" sz="1372" kern="0" dirty="0">
                <a:solidFill>
                  <a:srgbClr val="505050"/>
                </a:solidFill>
                <a:latin typeface="Consolas" panose="020B0609020204030204" pitchFamily="49" charset="0"/>
              </a:rPr>
              <a:t>&lt; Date: Tue, 01 Dec 2015 05:39:10 GMT</a:t>
            </a:r>
          </a:p>
          <a:p>
            <a:pPr defTabSz="896386">
              <a:lnSpc>
                <a:spcPct val="150000"/>
              </a:lnSpc>
            </a:pPr>
            <a:r>
              <a:rPr lang="en-US" sz="1372" kern="0" dirty="0">
                <a:solidFill>
                  <a:srgbClr val="505050"/>
                </a:solidFill>
                <a:latin typeface="Consolas" panose="020B0609020204030204" pitchFamily="49" charset="0"/>
              </a:rPr>
              <a:t>&lt; Content-Length: 37</a:t>
            </a:r>
          </a:p>
          <a:p>
            <a:pPr defTabSz="896386">
              <a:lnSpc>
                <a:spcPct val="150000"/>
              </a:lnSpc>
            </a:pPr>
            <a:r>
              <a:rPr lang="en-US" sz="1372" kern="0" dirty="0">
                <a:solidFill>
                  <a:srgbClr val="505050"/>
                </a:solidFill>
                <a:latin typeface="Consolas" panose="020B0609020204030204" pitchFamily="49" charset="0"/>
              </a:rPr>
              <a:t>&lt;</a:t>
            </a:r>
          </a:p>
          <a:p>
            <a:pPr defTabSz="896386">
              <a:lnSpc>
                <a:spcPct val="150000"/>
              </a:lnSpc>
            </a:pPr>
            <a:r>
              <a:rPr lang="en-US" sz="1372" kern="0" dirty="0">
                <a:solidFill>
                  <a:srgbClr val="505050"/>
                </a:solidFill>
                <a:latin typeface="Consolas" panose="020B0609020204030204" pitchFamily="49" charset="0"/>
              </a:rPr>
              <a:t>{"id":1,"state":"starting","log":[]}* Connection #0 to host mysparkcluster.azurehdinsight.net left intact</a:t>
            </a:r>
          </a:p>
        </p:txBody>
      </p:sp>
    </p:spTree>
    <p:extLst>
      <p:ext uri="{BB962C8B-B14F-4D97-AF65-F5344CB8AC3E}">
        <p14:creationId xmlns:p14="http://schemas.microsoft.com/office/powerpoint/2010/main" val="3051369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062089" y="1839279"/>
            <a:ext cx="8067823" cy="3212852"/>
          </a:xfrm>
          <a:prstGeom prst="rect">
            <a:avLst/>
          </a:prstGeom>
          <a:solidFill>
            <a:schemeClr val="bg1">
              <a:lumMod val="95000"/>
            </a:schemeClr>
          </a:solidFill>
          <a:ln w="63500">
            <a:solidFill>
              <a:srgbClr val="DC3C00"/>
            </a:solidFill>
          </a:ln>
        </p:spPr>
        <p:style>
          <a:lnRef idx="2">
            <a:schemeClr val="accent1"/>
          </a:lnRef>
          <a:fillRef idx="1">
            <a:schemeClr val="lt1"/>
          </a:fillRef>
          <a:effectRef idx="0">
            <a:schemeClr val="accent1"/>
          </a:effectRef>
          <a:fontRef idx="minor">
            <a:schemeClr val="dk1"/>
          </a:fontRef>
        </p:style>
        <p:txBody>
          <a:bodyPr wrap="square" lIns="179285" tIns="179285" rIns="179285" bIns="179285">
            <a:spAutoFit/>
          </a:bodyPr>
          <a:lstStyle/>
          <a:p>
            <a:pPr defTabSz="896386">
              <a:lnSpc>
                <a:spcPct val="150000"/>
              </a:lnSpc>
            </a:pPr>
            <a:r>
              <a:rPr lang="en-US" sz="1372" kern="0" dirty="0">
                <a:solidFill>
                  <a:srgbClr val="505050"/>
                </a:solidFill>
                <a:latin typeface="Consolas" panose="020B0609020204030204" pitchFamily="49" charset="0"/>
              </a:rPr>
              <a:t>{ "file":"</a:t>
            </a:r>
            <a:r>
              <a:rPr lang="en-US" sz="1372" kern="0" dirty="0" err="1">
                <a:solidFill>
                  <a:srgbClr val="505050"/>
                </a:solidFill>
                <a:latin typeface="Consolas" panose="020B0609020204030204" pitchFamily="49" charset="0"/>
              </a:rPr>
              <a:t>wasb</a:t>
            </a:r>
            <a:r>
              <a:rPr lang="en-US" sz="1372" kern="0" dirty="0">
                <a:solidFill>
                  <a:srgbClr val="505050"/>
                </a:solidFill>
                <a:latin typeface="Consolas" panose="020B0609020204030204" pitchFamily="49" charset="0"/>
              </a:rPr>
              <a:t>:///example/jars/microsoft-spark-streaming-examples.jar", "className":"com.microsoft.spark.streaming.examples.workloads.EventhubsToAzureBlobAsJSON", "</a:t>
            </a:r>
            <a:r>
              <a:rPr lang="en-US" sz="1372" kern="0" dirty="0" err="1">
                <a:solidFill>
                  <a:srgbClr val="505050"/>
                </a:solidFill>
                <a:latin typeface="Consolas" panose="020B0609020204030204" pitchFamily="49" charset="0"/>
              </a:rPr>
              <a:t>args</a:t>
            </a:r>
            <a:r>
              <a:rPr lang="en-US" sz="1372" kern="0" dirty="0">
                <a:solidFill>
                  <a:srgbClr val="505050"/>
                </a:solidFill>
                <a:latin typeface="Consolas" panose="020B0609020204030204" pitchFamily="49" charset="0"/>
              </a:rPr>
              <a:t>":["--</a:t>
            </a:r>
            <a:r>
              <a:rPr lang="en-US" sz="1372" kern="0" dirty="0" err="1">
                <a:solidFill>
                  <a:srgbClr val="505050"/>
                </a:solidFill>
                <a:latin typeface="Consolas" panose="020B0609020204030204" pitchFamily="49" charset="0"/>
              </a:rPr>
              <a:t>eventhubs</a:t>
            </a:r>
            <a:r>
              <a:rPr lang="en-US" sz="1372" kern="0" dirty="0">
                <a:solidFill>
                  <a:srgbClr val="505050"/>
                </a:solidFill>
                <a:latin typeface="Consolas" panose="020B0609020204030204" pitchFamily="49" charset="0"/>
              </a:rPr>
              <a:t>-namespace", "</a:t>
            </a:r>
            <a:r>
              <a:rPr lang="en-US" sz="1372" kern="0" dirty="0" err="1">
                <a:solidFill>
                  <a:srgbClr val="505050"/>
                </a:solidFill>
                <a:latin typeface="Consolas" panose="020B0609020204030204" pitchFamily="49" charset="0"/>
              </a:rPr>
              <a:t>mysbnamespace</a:t>
            </a:r>
            <a:r>
              <a:rPr lang="en-US" sz="1372" kern="0" dirty="0">
                <a:solidFill>
                  <a:srgbClr val="505050"/>
                </a:solidFill>
                <a:latin typeface="Consolas" panose="020B0609020204030204" pitchFamily="49" charset="0"/>
              </a:rPr>
              <a:t>", "--</a:t>
            </a:r>
            <a:r>
              <a:rPr lang="en-US" sz="1372" kern="0" dirty="0" err="1">
                <a:solidFill>
                  <a:srgbClr val="505050"/>
                </a:solidFill>
                <a:latin typeface="Consolas" panose="020B0609020204030204" pitchFamily="49" charset="0"/>
              </a:rPr>
              <a:t>eventhubs</a:t>
            </a:r>
            <a:r>
              <a:rPr lang="en-US" sz="1372" kern="0" dirty="0">
                <a:solidFill>
                  <a:srgbClr val="505050"/>
                </a:solidFill>
                <a:latin typeface="Consolas" panose="020B0609020204030204" pitchFamily="49" charset="0"/>
              </a:rPr>
              <a:t>-name", "</a:t>
            </a:r>
            <a:r>
              <a:rPr lang="en-US" sz="1372" kern="0" dirty="0" err="1">
                <a:solidFill>
                  <a:srgbClr val="505050"/>
                </a:solidFill>
                <a:latin typeface="Consolas" panose="020B0609020204030204" pitchFamily="49" charset="0"/>
              </a:rPr>
              <a:t>myeventhub</a:t>
            </a:r>
            <a:r>
              <a:rPr lang="en-US" sz="1372" kern="0" dirty="0">
                <a:solidFill>
                  <a:srgbClr val="505050"/>
                </a:solidFill>
                <a:latin typeface="Consolas" panose="020B0609020204030204" pitchFamily="49" charset="0"/>
              </a:rPr>
              <a:t>", "--policy-name", "</a:t>
            </a:r>
            <a:r>
              <a:rPr lang="en-US" sz="1372" kern="0" dirty="0" err="1">
                <a:solidFill>
                  <a:srgbClr val="505050"/>
                </a:solidFill>
                <a:latin typeface="Consolas" panose="020B0609020204030204" pitchFamily="49" charset="0"/>
              </a:rPr>
              <a:t>myreceivepolicy</a:t>
            </a:r>
            <a:r>
              <a:rPr lang="en-US" sz="1372" kern="0" dirty="0">
                <a:solidFill>
                  <a:srgbClr val="505050"/>
                </a:solidFill>
                <a:latin typeface="Consolas" panose="020B0609020204030204" pitchFamily="49" charset="0"/>
              </a:rPr>
              <a:t>", "--policy-key", "&lt;put-your-key-here&gt;", "--consumer-group", "$default", "--partition-count", 10, "--batch-interval-in-seconds", 20, "--checkpoint-directory", "/</a:t>
            </a:r>
            <a:r>
              <a:rPr lang="en-US" sz="1372" kern="0" dirty="0" err="1">
                <a:solidFill>
                  <a:srgbClr val="505050"/>
                </a:solidFill>
                <a:latin typeface="Consolas" panose="020B0609020204030204" pitchFamily="49" charset="0"/>
              </a:rPr>
              <a:t>EventCheckpoint</a:t>
            </a:r>
            <a:r>
              <a:rPr lang="en-US" sz="1372" kern="0" dirty="0">
                <a:solidFill>
                  <a:srgbClr val="505050"/>
                </a:solidFill>
                <a:latin typeface="Consolas" panose="020B0609020204030204" pitchFamily="49" charset="0"/>
              </a:rPr>
              <a:t>", "--event-count-folder", "/</a:t>
            </a:r>
            <a:r>
              <a:rPr lang="en-US" sz="1372" kern="0" dirty="0" err="1">
                <a:solidFill>
                  <a:srgbClr val="505050"/>
                </a:solidFill>
                <a:latin typeface="Consolas" panose="020B0609020204030204" pitchFamily="49" charset="0"/>
              </a:rPr>
              <a:t>EventCount</a:t>
            </a:r>
            <a:r>
              <a:rPr lang="en-US" sz="1372" kern="0" dirty="0">
                <a:solidFill>
                  <a:srgbClr val="505050"/>
                </a:solidFill>
                <a:latin typeface="Consolas" panose="020B0609020204030204" pitchFamily="49" charset="0"/>
              </a:rPr>
              <a:t>/EventCount10", "--event-store-folder", "/EventStore10"], "numExecutors":20, "executorMemory":"1G", "executorCores":1, "driverMemory":"2G" }</a:t>
            </a:r>
          </a:p>
        </p:txBody>
      </p:sp>
    </p:spTree>
    <p:extLst>
      <p:ext uri="{BB962C8B-B14F-4D97-AF65-F5344CB8AC3E}">
        <p14:creationId xmlns:p14="http://schemas.microsoft.com/office/powerpoint/2010/main" val="247717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062089" y="1364061"/>
            <a:ext cx="8067823" cy="3846359"/>
          </a:xfrm>
          <a:prstGeom prst="rect">
            <a:avLst/>
          </a:prstGeom>
          <a:solidFill>
            <a:schemeClr val="bg1">
              <a:lumMod val="95000"/>
            </a:schemeClr>
          </a:solidFill>
          <a:ln w="63500">
            <a:solidFill>
              <a:srgbClr val="DC3C00"/>
            </a:solidFill>
          </a:ln>
        </p:spPr>
        <p:style>
          <a:lnRef idx="2">
            <a:schemeClr val="accent1"/>
          </a:lnRef>
          <a:fillRef idx="1">
            <a:schemeClr val="lt1"/>
          </a:fillRef>
          <a:effectRef idx="0">
            <a:schemeClr val="accent1"/>
          </a:effectRef>
          <a:fontRef idx="minor">
            <a:schemeClr val="dk1"/>
          </a:fontRef>
        </p:style>
        <p:txBody>
          <a:bodyPr wrap="square" lIns="179285" tIns="179285" rIns="179285" bIns="179285">
            <a:spAutoFit/>
          </a:bodyPr>
          <a:lstStyle/>
          <a:p>
            <a:pPr defTabSz="896386">
              <a:lnSpc>
                <a:spcPct val="150000"/>
              </a:lnSpc>
            </a:pPr>
            <a:r>
              <a:rPr lang="en-US" sz="1372" kern="0" dirty="0">
                <a:solidFill>
                  <a:srgbClr val="505050"/>
                </a:solidFill>
                <a:latin typeface="Consolas" panose="020B0609020204030204" pitchFamily="49" charset="0"/>
              </a:rPr>
              <a:t>{ "file":"</a:t>
            </a:r>
            <a:r>
              <a:rPr lang="en-US" sz="1372" kern="0" dirty="0" err="1">
                <a:solidFill>
                  <a:srgbClr val="505050"/>
                </a:solidFill>
                <a:latin typeface="Consolas" panose="020B0609020204030204" pitchFamily="49" charset="0"/>
              </a:rPr>
              <a:t>wasb</a:t>
            </a:r>
            <a:r>
              <a:rPr lang="en-US" sz="1372" kern="0" dirty="0">
                <a:solidFill>
                  <a:srgbClr val="505050"/>
                </a:solidFill>
                <a:latin typeface="Consolas" panose="020B0609020204030204" pitchFamily="49" charset="0"/>
              </a:rPr>
              <a:t>:///example/jars/microsoft-spark-streaming-examples.jar", "className":"com.microsoft.spark.streaming.examples.workloads.EventhubsToAzureSQLTable", "</a:t>
            </a:r>
            <a:r>
              <a:rPr lang="en-US" sz="1372" kern="0" dirty="0" err="1">
                <a:solidFill>
                  <a:srgbClr val="505050"/>
                </a:solidFill>
                <a:latin typeface="Consolas" panose="020B0609020204030204" pitchFamily="49" charset="0"/>
              </a:rPr>
              <a:t>args</a:t>
            </a:r>
            <a:r>
              <a:rPr lang="en-US" sz="1372" kern="0" dirty="0">
                <a:solidFill>
                  <a:srgbClr val="505050"/>
                </a:solidFill>
                <a:latin typeface="Consolas" panose="020B0609020204030204" pitchFamily="49" charset="0"/>
              </a:rPr>
              <a:t>":["--</a:t>
            </a:r>
            <a:r>
              <a:rPr lang="en-US" sz="1372" kern="0" dirty="0" err="1">
                <a:solidFill>
                  <a:srgbClr val="505050"/>
                </a:solidFill>
                <a:latin typeface="Consolas" panose="020B0609020204030204" pitchFamily="49" charset="0"/>
              </a:rPr>
              <a:t>eventhubs</a:t>
            </a:r>
            <a:r>
              <a:rPr lang="en-US" sz="1372" kern="0" dirty="0">
                <a:solidFill>
                  <a:srgbClr val="505050"/>
                </a:solidFill>
                <a:latin typeface="Consolas" panose="020B0609020204030204" pitchFamily="49" charset="0"/>
              </a:rPr>
              <a:t>-namespace", "</a:t>
            </a:r>
            <a:r>
              <a:rPr lang="en-US" sz="1372" kern="0" dirty="0" err="1">
                <a:solidFill>
                  <a:srgbClr val="505050"/>
                </a:solidFill>
                <a:latin typeface="Consolas" panose="020B0609020204030204" pitchFamily="49" charset="0"/>
              </a:rPr>
              <a:t>mysbnamespace</a:t>
            </a:r>
            <a:r>
              <a:rPr lang="en-US" sz="1372" kern="0" dirty="0">
                <a:solidFill>
                  <a:srgbClr val="505050"/>
                </a:solidFill>
                <a:latin typeface="Consolas" panose="020B0609020204030204" pitchFamily="49" charset="0"/>
              </a:rPr>
              <a:t>", "--</a:t>
            </a:r>
            <a:r>
              <a:rPr lang="en-US" sz="1372" kern="0" dirty="0" err="1">
                <a:solidFill>
                  <a:srgbClr val="505050"/>
                </a:solidFill>
                <a:latin typeface="Consolas" panose="020B0609020204030204" pitchFamily="49" charset="0"/>
              </a:rPr>
              <a:t>eventhubs</a:t>
            </a:r>
            <a:r>
              <a:rPr lang="en-US" sz="1372" kern="0" dirty="0">
                <a:solidFill>
                  <a:srgbClr val="505050"/>
                </a:solidFill>
                <a:latin typeface="Consolas" panose="020B0609020204030204" pitchFamily="49" charset="0"/>
              </a:rPr>
              <a:t>-name", "</a:t>
            </a:r>
            <a:r>
              <a:rPr lang="en-US" sz="1372" kern="0" dirty="0" err="1">
                <a:solidFill>
                  <a:srgbClr val="505050"/>
                </a:solidFill>
                <a:latin typeface="Consolas" panose="020B0609020204030204" pitchFamily="49" charset="0"/>
              </a:rPr>
              <a:t>myeventhub</a:t>
            </a:r>
            <a:r>
              <a:rPr lang="en-US" sz="1372" kern="0" dirty="0">
                <a:solidFill>
                  <a:srgbClr val="505050"/>
                </a:solidFill>
                <a:latin typeface="Consolas" panose="020B0609020204030204" pitchFamily="49" charset="0"/>
              </a:rPr>
              <a:t>", "--policy-name", "</a:t>
            </a:r>
            <a:r>
              <a:rPr lang="en-US" sz="1372" kern="0" dirty="0" err="1">
                <a:solidFill>
                  <a:srgbClr val="505050"/>
                </a:solidFill>
                <a:latin typeface="Consolas" panose="020B0609020204030204" pitchFamily="49" charset="0"/>
              </a:rPr>
              <a:t>myreceivepolicy</a:t>
            </a:r>
            <a:r>
              <a:rPr lang="en-US" sz="1372" kern="0" dirty="0">
                <a:solidFill>
                  <a:srgbClr val="505050"/>
                </a:solidFill>
                <a:latin typeface="Consolas" panose="020B0609020204030204" pitchFamily="49" charset="0"/>
              </a:rPr>
              <a:t>", "--policy-key", "&lt;put-your-key-here&gt;", "--consumer-group", "$default", "--partition-count", 10, "--batch-interval-in-seconds", 20, "--checkpoint-directory", "/</a:t>
            </a:r>
            <a:r>
              <a:rPr lang="en-US" sz="1372" kern="0" dirty="0" err="1">
                <a:solidFill>
                  <a:srgbClr val="505050"/>
                </a:solidFill>
                <a:latin typeface="Consolas" panose="020B0609020204030204" pitchFamily="49" charset="0"/>
              </a:rPr>
              <a:t>EventCheckpoint</a:t>
            </a:r>
            <a:r>
              <a:rPr lang="en-US" sz="1372" kern="0" dirty="0">
                <a:solidFill>
                  <a:srgbClr val="505050"/>
                </a:solidFill>
                <a:latin typeface="Consolas" panose="020B0609020204030204" pitchFamily="49" charset="0"/>
              </a:rPr>
              <a:t>", "--event-count-folder", "/</a:t>
            </a:r>
            <a:r>
              <a:rPr lang="en-US" sz="1372" kern="0" dirty="0" err="1">
                <a:solidFill>
                  <a:srgbClr val="505050"/>
                </a:solidFill>
                <a:latin typeface="Consolas" panose="020B0609020204030204" pitchFamily="49" charset="0"/>
              </a:rPr>
              <a:t>EventCount</a:t>
            </a:r>
            <a:r>
              <a:rPr lang="en-US" sz="1372" kern="0" dirty="0">
                <a:solidFill>
                  <a:srgbClr val="505050"/>
                </a:solidFill>
                <a:latin typeface="Consolas" panose="020B0609020204030204" pitchFamily="49" charset="0"/>
              </a:rPr>
              <a:t>/EventCount10", "--</a:t>
            </a:r>
            <a:r>
              <a:rPr lang="en-US" sz="1372" kern="0" dirty="0" err="1">
                <a:solidFill>
                  <a:srgbClr val="505050"/>
                </a:solidFill>
                <a:latin typeface="Consolas" panose="020B0609020204030204" pitchFamily="49" charset="0"/>
              </a:rPr>
              <a:t>sql</a:t>
            </a:r>
            <a:r>
              <a:rPr lang="en-US" sz="1372" kern="0" dirty="0">
                <a:solidFill>
                  <a:srgbClr val="505050"/>
                </a:solidFill>
                <a:latin typeface="Consolas" panose="020B0609020204030204" pitchFamily="49" charset="0"/>
              </a:rPr>
              <a:t>-server-</a:t>
            </a:r>
            <a:r>
              <a:rPr lang="en-US" sz="1372" kern="0" dirty="0" err="1">
                <a:solidFill>
                  <a:srgbClr val="505050"/>
                </a:solidFill>
                <a:latin typeface="Consolas" panose="020B0609020204030204" pitchFamily="49" charset="0"/>
              </a:rPr>
              <a:t>fqdn</a:t>
            </a:r>
            <a:r>
              <a:rPr lang="en-US" sz="1372" kern="0" dirty="0">
                <a:solidFill>
                  <a:srgbClr val="505050"/>
                </a:solidFill>
                <a:latin typeface="Consolas" panose="020B0609020204030204" pitchFamily="49" charset="0"/>
              </a:rPr>
              <a:t>", "&lt;database-server-name&gt;.database.windows.net", "--</a:t>
            </a:r>
            <a:r>
              <a:rPr lang="en-US" sz="1372" kern="0" dirty="0" err="1">
                <a:solidFill>
                  <a:srgbClr val="505050"/>
                </a:solidFill>
                <a:latin typeface="Consolas" panose="020B0609020204030204" pitchFamily="49" charset="0"/>
              </a:rPr>
              <a:t>sql</a:t>
            </a:r>
            <a:r>
              <a:rPr lang="en-US" sz="1372" kern="0" dirty="0">
                <a:solidFill>
                  <a:srgbClr val="505050"/>
                </a:solidFill>
                <a:latin typeface="Consolas" panose="020B0609020204030204" pitchFamily="49" charset="0"/>
              </a:rPr>
              <a:t>-database-name", "</a:t>
            </a:r>
            <a:r>
              <a:rPr lang="en-US" sz="1372" kern="0" dirty="0" err="1">
                <a:solidFill>
                  <a:srgbClr val="505050"/>
                </a:solidFill>
                <a:latin typeface="Consolas" panose="020B0609020204030204" pitchFamily="49" charset="0"/>
              </a:rPr>
              <a:t>mysparkdatabase</a:t>
            </a:r>
            <a:r>
              <a:rPr lang="en-US" sz="1372" kern="0" dirty="0">
                <a:solidFill>
                  <a:srgbClr val="505050"/>
                </a:solidFill>
                <a:latin typeface="Consolas" panose="020B0609020204030204" pitchFamily="49" charset="0"/>
              </a:rPr>
              <a:t>", "--database-username", "</a:t>
            </a:r>
            <a:r>
              <a:rPr lang="en-US" sz="1372" kern="0" dirty="0" err="1">
                <a:solidFill>
                  <a:srgbClr val="505050"/>
                </a:solidFill>
                <a:latin typeface="Consolas" panose="020B0609020204030204" pitchFamily="49" charset="0"/>
              </a:rPr>
              <a:t>sparkdbadmin</a:t>
            </a:r>
            <a:r>
              <a:rPr lang="en-US" sz="1372" kern="0" dirty="0">
                <a:solidFill>
                  <a:srgbClr val="505050"/>
                </a:solidFill>
                <a:latin typeface="Consolas" panose="020B0609020204030204" pitchFamily="49" charset="0"/>
              </a:rPr>
              <a:t>", "--database-password", "&lt;put-password-here&gt;", "--event-</a:t>
            </a:r>
            <a:r>
              <a:rPr lang="en-US" sz="1372" kern="0" dirty="0" err="1">
                <a:solidFill>
                  <a:srgbClr val="505050"/>
                </a:solidFill>
                <a:latin typeface="Consolas" panose="020B0609020204030204" pitchFamily="49" charset="0"/>
              </a:rPr>
              <a:t>sql</a:t>
            </a:r>
            <a:r>
              <a:rPr lang="en-US" sz="1372" kern="0" dirty="0">
                <a:solidFill>
                  <a:srgbClr val="505050"/>
                </a:solidFill>
                <a:latin typeface="Consolas" panose="020B0609020204030204" pitchFamily="49" charset="0"/>
              </a:rPr>
              <a:t>-table", "</a:t>
            </a:r>
            <a:r>
              <a:rPr lang="en-US" sz="1372" kern="0" dirty="0" err="1">
                <a:solidFill>
                  <a:srgbClr val="505050"/>
                </a:solidFill>
                <a:latin typeface="Consolas" panose="020B0609020204030204" pitchFamily="49" charset="0"/>
              </a:rPr>
              <a:t>EventContent</a:t>
            </a:r>
            <a:r>
              <a:rPr lang="en-US" sz="1372" kern="0" dirty="0">
                <a:solidFill>
                  <a:srgbClr val="505050"/>
                </a:solidFill>
                <a:latin typeface="Consolas" panose="020B0609020204030204" pitchFamily="49" charset="0"/>
              </a:rPr>
              <a:t>" ], "numExecutors":20, "executorMemory":"1G", "executorCores":1, "driverMemory":"2G" }</a:t>
            </a:r>
          </a:p>
        </p:txBody>
      </p:sp>
    </p:spTree>
    <p:extLst>
      <p:ext uri="{BB962C8B-B14F-4D97-AF65-F5344CB8AC3E}">
        <p14:creationId xmlns:p14="http://schemas.microsoft.com/office/powerpoint/2010/main" val="1523226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3736025" y="1364061"/>
            <a:ext cx="4719952" cy="4129879"/>
          </a:xfrm>
          <a:prstGeom prst="rect">
            <a:avLst/>
          </a:prstGeom>
          <a:solidFill>
            <a:schemeClr val="bg1">
              <a:lumMod val="95000"/>
            </a:schemeClr>
          </a:solidFill>
          <a:ln w="63500">
            <a:solidFill>
              <a:srgbClr val="DC3C00"/>
            </a:solidFill>
          </a:ln>
        </p:spPr>
        <p:style>
          <a:lnRef idx="2">
            <a:schemeClr val="accent1"/>
          </a:lnRef>
          <a:fillRef idx="1">
            <a:schemeClr val="lt1"/>
          </a:fillRef>
          <a:effectRef idx="0">
            <a:schemeClr val="accent1"/>
          </a:effectRef>
          <a:fontRef idx="minor">
            <a:schemeClr val="dk1"/>
          </a:fontRef>
        </p:style>
        <p:txBody>
          <a:bodyPr wrap="square" lIns="179285" tIns="179285" rIns="179285" bIns="179285">
            <a:spAutoFit/>
          </a:bodyPr>
          <a:lstStyle/>
          <a:p>
            <a:pPr defTabSz="896386">
              <a:lnSpc>
                <a:spcPct val="150000"/>
              </a:lnSpc>
            </a:pPr>
            <a:r>
              <a:rPr lang="en-US" sz="1372" kern="0" dirty="0">
                <a:solidFill>
                  <a:srgbClr val="505050"/>
                </a:solidFill>
                <a:latin typeface="Consolas" panose="020B0609020204030204" pitchFamily="49" charset="0"/>
              </a:rPr>
              <a:t>00046b0f-2552-4980-9c3f-8bba5647c8ee</a:t>
            </a:r>
          </a:p>
          <a:p>
            <a:pPr defTabSz="896386">
              <a:lnSpc>
                <a:spcPct val="150000"/>
              </a:lnSpc>
            </a:pPr>
            <a:r>
              <a:rPr lang="en-US" sz="1372" kern="0" dirty="0">
                <a:solidFill>
                  <a:srgbClr val="505050"/>
                </a:solidFill>
                <a:latin typeface="Consolas" panose="020B0609020204030204" pitchFamily="49" charset="0"/>
              </a:rPr>
              <a:t>000b7530-12f9-4081-8e19-90acd26f9c0c</a:t>
            </a:r>
          </a:p>
          <a:p>
            <a:pPr defTabSz="896386">
              <a:lnSpc>
                <a:spcPct val="150000"/>
              </a:lnSpc>
            </a:pPr>
            <a:r>
              <a:rPr lang="en-US" sz="1372" kern="0" dirty="0">
                <a:solidFill>
                  <a:srgbClr val="505050"/>
                </a:solidFill>
                <a:latin typeface="Consolas" panose="020B0609020204030204" pitchFamily="49" charset="0"/>
              </a:rPr>
              <a:t>000bc521-9c1b-4a42-ab08-dc1893b83f3b</a:t>
            </a:r>
          </a:p>
          <a:p>
            <a:pPr defTabSz="896386">
              <a:lnSpc>
                <a:spcPct val="150000"/>
              </a:lnSpc>
            </a:pPr>
            <a:r>
              <a:rPr lang="en-US" sz="1372" kern="0" dirty="0">
                <a:solidFill>
                  <a:srgbClr val="505050"/>
                </a:solidFill>
                <a:latin typeface="Consolas" panose="020B0609020204030204" pitchFamily="49" charset="0"/>
              </a:rPr>
              <a:t>00123a2a-e00d-496a-9104-108920955718</a:t>
            </a:r>
          </a:p>
          <a:p>
            <a:pPr defTabSz="896386">
              <a:lnSpc>
                <a:spcPct val="150000"/>
              </a:lnSpc>
            </a:pPr>
            <a:r>
              <a:rPr lang="en-US" sz="1372" kern="0" dirty="0">
                <a:solidFill>
                  <a:srgbClr val="505050"/>
                </a:solidFill>
                <a:latin typeface="Consolas" panose="020B0609020204030204" pitchFamily="49" charset="0"/>
              </a:rPr>
              <a:t>0017c68f-7a4e-452d-97ad-5cb1fe5ba81b</a:t>
            </a:r>
          </a:p>
          <a:p>
            <a:pPr defTabSz="896386">
              <a:lnSpc>
                <a:spcPct val="150000"/>
              </a:lnSpc>
            </a:pPr>
            <a:r>
              <a:rPr lang="en-US" sz="1372" kern="0" dirty="0">
                <a:solidFill>
                  <a:srgbClr val="505050"/>
                </a:solidFill>
                <a:latin typeface="Consolas" panose="020B0609020204030204" pitchFamily="49" charset="0"/>
              </a:rPr>
              <a:t>001KsmqL2gfu5ZcuQuTqTxQvVyGCqPp9</a:t>
            </a:r>
          </a:p>
          <a:p>
            <a:pPr defTabSz="896386">
              <a:lnSpc>
                <a:spcPct val="150000"/>
              </a:lnSpc>
            </a:pPr>
            <a:r>
              <a:rPr lang="en-US" sz="1372" kern="0" dirty="0">
                <a:solidFill>
                  <a:srgbClr val="505050"/>
                </a:solidFill>
                <a:latin typeface="Consolas" panose="020B0609020204030204" pitchFamily="49" charset="0"/>
              </a:rPr>
              <a:t>001vIZgOStka4DXtud0e3tX7XbfMnZrN</a:t>
            </a:r>
          </a:p>
          <a:p>
            <a:pPr defTabSz="896386">
              <a:lnSpc>
                <a:spcPct val="150000"/>
              </a:lnSpc>
            </a:pPr>
            <a:r>
              <a:rPr lang="en-US" sz="1372" kern="0" dirty="0">
                <a:solidFill>
                  <a:srgbClr val="505050"/>
                </a:solidFill>
                <a:latin typeface="Consolas" panose="020B0609020204030204" pitchFamily="49" charset="0"/>
              </a:rPr>
              <a:t>00220586-3e1a-4d2d-a89b-05c5892e541a</a:t>
            </a:r>
          </a:p>
          <a:p>
            <a:pPr defTabSz="896386">
              <a:lnSpc>
                <a:spcPct val="150000"/>
              </a:lnSpc>
            </a:pPr>
            <a:r>
              <a:rPr lang="en-US" sz="1372" kern="0" dirty="0">
                <a:solidFill>
                  <a:srgbClr val="505050"/>
                </a:solidFill>
                <a:latin typeface="Consolas" panose="020B0609020204030204" pitchFamily="49" charset="0"/>
              </a:rPr>
              <a:t>0029e309-9e54-4e1b-84be-cd04e6fce5ec</a:t>
            </a:r>
          </a:p>
          <a:p>
            <a:pPr defTabSz="896386">
              <a:lnSpc>
                <a:spcPct val="150000"/>
              </a:lnSpc>
            </a:pPr>
            <a:r>
              <a:rPr lang="en-US" sz="1372" kern="0" dirty="0">
                <a:solidFill>
                  <a:srgbClr val="505050"/>
                </a:solidFill>
                <a:latin typeface="Consolas" panose="020B0609020204030204" pitchFamily="49" charset="0"/>
              </a:rPr>
              <a:t>003333cf-874f-4045-9da3-9f98c2b4ea49</a:t>
            </a:r>
          </a:p>
          <a:p>
            <a:pPr defTabSz="896386">
              <a:lnSpc>
                <a:spcPct val="150000"/>
              </a:lnSpc>
            </a:pPr>
            <a:r>
              <a:rPr lang="en-US" sz="1372" kern="0" dirty="0">
                <a:solidFill>
                  <a:srgbClr val="505050"/>
                </a:solidFill>
                <a:latin typeface="Consolas" panose="020B0609020204030204" pitchFamily="49" charset="0"/>
              </a:rPr>
              <a:t>0043c07e-8d73-420a-9af7-1fcb94575356</a:t>
            </a:r>
          </a:p>
          <a:p>
            <a:pPr defTabSz="896386">
              <a:lnSpc>
                <a:spcPct val="150000"/>
              </a:lnSpc>
            </a:pPr>
            <a:r>
              <a:rPr lang="en-US" sz="1372" kern="0" dirty="0">
                <a:solidFill>
                  <a:srgbClr val="505050"/>
                </a:solidFill>
                <a:latin typeface="Consolas" panose="020B0609020204030204" pitchFamily="49" charset="0"/>
              </a:rPr>
              <a:t>004a11a9-0c2c-4bc0-a7d5-2e0ebd947ab9</a:t>
            </a:r>
          </a:p>
        </p:txBody>
      </p:sp>
    </p:spTree>
    <p:extLst>
      <p:ext uri="{BB962C8B-B14F-4D97-AF65-F5344CB8AC3E}">
        <p14:creationId xmlns:p14="http://schemas.microsoft.com/office/powerpoint/2010/main" val="14325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2202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713369" y="3038023"/>
            <a:ext cx="8765262" cy="2689274"/>
            <a:chOff x="1348722" y="3098445"/>
            <a:chExt cx="8941024" cy="2743200"/>
          </a:xfrm>
        </p:grpSpPr>
        <p:sp>
          <p:nvSpPr>
            <p:cNvPr id="7" name="Freeform 6"/>
            <p:cNvSpPr/>
            <p:nvPr/>
          </p:nvSpPr>
          <p:spPr>
            <a:xfrm>
              <a:off x="1348722" y="3098445"/>
              <a:ext cx="2743200" cy="2743200"/>
            </a:xfrm>
            <a:custGeom>
              <a:avLst/>
              <a:gdLst>
                <a:gd name="connsiteX0" fmla="*/ 0 w 1949547"/>
                <a:gd name="connsiteY0" fmla="*/ 0 h 1559632"/>
                <a:gd name="connsiteX1" fmla="*/ 1949547 w 1949547"/>
                <a:gd name="connsiteY1" fmla="*/ 0 h 1559632"/>
                <a:gd name="connsiteX2" fmla="*/ 1949547 w 1949547"/>
                <a:gd name="connsiteY2" fmla="*/ 1559632 h 1559632"/>
                <a:gd name="connsiteX3" fmla="*/ 0 w 1949547"/>
                <a:gd name="connsiteY3" fmla="*/ 1559632 h 1559632"/>
                <a:gd name="connsiteX4" fmla="*/ 0 w 1949547"/>
                <a:gd name="connsiteY4" fmla="*/ 0 h 15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9547" h="1559632">
                  <a:moveTo>
                    <a:pt x="0" y="0"/>
                  </a:moveTo>
                  <a:lnTo>
                    <a:pt x="1949547" y="0"/>
                  </a:lnTo>
                  <a:lnTo>
                    <a:pt x="1949547" y="1559632"/>
                  </a:lnTo>
                  <a:lnTo>
                    <a:pt x="0" y="1559632"/>
                  </a:lnTo>
                  <a:lnTo>
                    <a:pt x="0" y="0"/>
                  </a:lnTo>
                  <a:close/>
                </a:path>
              </a:pathLst>
            </a:custGeom>
            <a:solidFill>
              <a:srgbClr val="DC3C00"/>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784338">
                <a:lnSpc>
                  <a:spcPct val="90000"/>
                </a:lnSpc>
                <a:spcBef>
                  <a:spcPct val="0"/>
                </a:spcBef>
              </a:pPr>
              <a:r>
                <a:rPr lang="en-US" sz="2353" dirty="0">
                  <a:solidFill>
                    <a:sysClr val="windowText" lastClr="000000"/>
                  </a:solidFill>
                  <a:latin typeface="+mj-lt"/>
                </a:rPr>
                <a:t>Kafka</a:t>
              </a:r>
            </a:p>
            <a:p>
              <a:pPr algn="ctr" defTabSz="784338">
                <a:lnSpc>
                  <a:spcPct val="90000"/>
                </a:lnSpc>
                <a:spcBef>
                  <a:spcPct val="0"/>
                </a:spcBef>
              </a:pPr>
              <a:r>
                <a:rPr lang="en-US" sz="2353" dirty="0">
                  <a:solidFill>
                    <a:sysClr val="windowText" lastClr="000000"/>
                  </a:solidFill>
                  <a:latin typeface="+mj-lt"/>
                </a:rPr>
                <a:t>Flume</a:t>
              </a:r>
            </a:p>
            <a:p>
              <a:pPr algn="ctr" defTabSz="784338">
                <a:lnSpc>
                  <a:spcPct val="90000"/>
                </a:lnSpc>
                <a:spcBef>
                  <a:spcPct val="0"/>
                </a:spcBef>
              </a:pPr>
              <a:r>
                <a:rPr lang="en-US" sz="2353" dirty="0">
                  <a:solidFill>
                    <a:sysClr val="windowText" lastClr="000000"/>
                  </a:solidFill>
                  <a:latin typeface="+mj-lt"/>
                </a:rPr>
                <a:t>HDFS</a:t>
              </a:r>
            </a:p>
            <a:p>
              <a:pPr algn="ctr" defTabSz="784338">
                <a:lnSpc>
                  <a:spcPct val="90000"/>
                </a:lnSpc>
                <a:spcBef>
                  <a:spcPct val="0"/>
                </a:spcBef>
              </a:pPr>
              <a:r>
                <a:rPr lang="en-US" sz="2353" dirty="0" err="1">
                  <a:solidFill>
                    <a:sysClr val="windowText" lastClr="000000"/>
                  </a:solidFill>
                  <a:latin typeface="+mj-lt"/>
                </a:rPr>
                <a:t>ZeroMQ</a:t>
              </a:r>
              <a:endParaRPr lang="en-US" sz="2353" dirty="0">
                <a:solidFill>
                  <a:sysClr val="windowText" lastClr="000000"/>
                </a:solidFill>
                <a:latin typeface="+mj-lt"/>
              </a:endParaRPr>
            </a:p>
            <a:p>
              <a:pPr algn="ctr" defTabSz="784338">
                <a:lnSpc>
                  <a:spcPct val="90000"/>
                </a:lnSpc>
                <a:spcBef>
                  <a:spcPct val="0"/>
                </a:spcBef>
              </a:pPr>
              <a:r>
                <a:rPr lang="en-US" sz="2353" dirty="0">
                  <a:solidFill>
                    <a:sysClr val="windowText" lastClr="000000"/>
                  </a:solidFill>
                  <a:latin typeface="+mj-lt"/>
                </a:rPr>
                <a:t>Twitter</a:t>
              </a:r>
            </a:p>
          </p:txBody>
        </p:sp>
        <p:sp>
          <p:nvSpPr>
            <p:cNvPr id="8" name="Freeform 7"/>
            <p:cNvSpPr/>
            <p:nvPr/>
          </p:nvSpPr>
          <p:spPr>
            <a:xfrm>
              <a:off x="4447634" y="3098445"/>
              <a:ext cx="2743200" cy="2743200"/>
            </a:xfrm>
            <a:custGeom>
              <a:avLst/>
              <a:gdLst>
                <a:gd name="connsiteX0" fmla="*/ 0 w 1949547"/>
                <a:gd name="connsiteY0" fmla="*/ 0 h 1559632"/>
                <a:gd name="connsiteX1" fmla="*/ 1949547 w 1949547"/>
                <a:gd name="connsiteY1" fmla="*/ 0 h 1559632"/>
                <a:gd name="connsiteX2" fmla="*/ 1949547 w 1949547"/>
                <a:gd name="connsiteY2" fmla="*/ 1559632 h 1559632"/>
                <a:gd name="connsiteX3" fmla="*/ 0 w 1949547"/>
                <a:gd name="connsiteY3" fmla="*/ 1559632 h 1559632"/>
                <a:gd name="connsiteX4" fmla="*/ 0 w 1949547"/>
                <a:gd name="connsiteY4" fmla="*/ 0 h 15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9547" h="1559632">
                  <a:moveTo>
                    <a:pt x="0" y="0"/>
                  </a:moveTo>
                  <a:lnTo>
                    <a:pt x="1949547" y="0"/>
                  </a:lnTo>
                  <a:lnTo>
                    <a:pt x="1949547" y="1559632"/>
                  </a:lnTo>
                  <a:lnTo>
                    <a:pt x="0" y="1559632"/>
                  </a:lnTo>
                  <a:lnTo>
                    <a:pt x="0" y="0"/>
                  </a:lnTo>
                  <a:close/>
                </a:path>
              </a:pathLst>
            </a:custGeom>
            <a:solidFill>
              <a:srgbClr val="C04011"/>
            </a:solidFill>
            <a:ln>
              <a:noFill/>
            </a:ln>
          </p:spPr>
          <p:style>
            <a:lnRef idx="2">
              <a:scrgbClr r="0" g="0" b="0"/>
            </a:lnRef>
            <a:fillRef idx="1">
              <a:scrgbClr r="0" g="0" b="0"/>
            </a:fillRef>
            <a:effectRef idx="0">
              <a:schemeClr val="accent4">
                <a:hueOff val="497302"/>
                <a:satOff val="0"/>
                <a:lumOff val="3432"/>
                <a:alphaOff val="0"/>
              </a:schemeClr>
            </a:effectRef>
            <a:fontRef idx="minor">
              <a:schemeClr val="lt1"/>
            </a:fontRef>
          </p:style>
          <p:txBody>
            <a:bodyPr spcFirstLastPara="0" vert="horz" wrap="square" lIns="0" tIns="0" rIns="0" bIns="0" numCol="1" spcCol="1270" anchor="ctr" anchorCtr="0">
              <a:noAutofit/>
            </a:bodyPr>
            <a:lstStyle/>
            <a:p>
              <a:pPr algn="ctr" defTabSz="1045784">
                <a:spcBef>
                  <a:spcPct val="0"/>
                </a:spcBef>
              </a:pPr>
              <a:r>
                <a:rPr lang="en-US" sz="2353" dirty="0">
                  <a:solidFill>
                    <a:sysClr val="windowText" lastClr="000000"/>
                  </a:solidFill>
                  <a:latin typeface="+mj-lt"/>
                </a:rPr>
                <a:t>Spark</a:t>
              </a:r>
            </a:p>
            <a:p>
              <a:pPr algn="ctr" defTabSz="1045784">
                <a:spcBef>
                  <a:spcPct val="0"/>
                </a:spcBef>
              </a:pPr>
              <a:r>
                <a:rPr lang="en-US" sz="2353" dirty="0">
                  <a:solidFill>
                    <a:sysClr val="windowText" lastClr="000000"/>
                  </a:solidFill>
                  <a:latin typeface="+mj-lt"/>
                </a:rPr>
                <a:t>streaming</a:t>
              </a:r>
            </a:p>
          </p:txBody>
        </p:sp>
        <p:sp>
          <p:nvSpPr>
            <p:cNvPr id="9" name="Freeform 8"/>
            <p:cNvSpPr/>
            <p:nvPr/>
          </p:nvSpPr>
          <p:spPr>
            <a:xfrm>
              <a:off x="7546546" y="3098445"/>
              <a:ext cx="2743200" cy="2743200"/>
            </a:xfrm>
            <a:custGeom>
              <a:avLst/>
              <a:gdLst>
                <a:gd name="connsiteX0" fmla="*/ 0 w 1949547"/>
                <a:gd name="connsiteY0" fmla="*/ 0 h 1559632"/>
                <a:gd name="connsiteX1" fmla="*/ 1949547 w 1949547"/>
                <a:gd name="connsiteY1" fmla="*/ 0 h 1559632"/>
                <a:gd name="connsiteX2" fmla="*/ 1949547 w 1949547"/>
                <a:gd name="connsiteY2" fmla="*/ 1559632 h 1559632"/>
                <a:gd name="connsiteX3" fmla="*/ 0 w 1949547"/>
                <a:gd name="connsiteY3" fmla="*/ 1559632 h 1559632"/>
                <a:gd name="connsiteX4" fmla="*/ 0 w 1949547"/>
                <a:gd name="connsiteY4" fmla="*/ 0 h 15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9547" h="1559632">
                  <a:moveTo>
                    <a:pt x="0" y="0"/>
                  </a:moveTo>
                  <a:lnTo>
                    <a:pt x="1949547" y="0"/>
                  </a:lnTo>
                  <a:lnTo>
                    <a:pt x="1949547" y="1559632"/>
                  </a:lnTo>
                  <a:lnTo>
                    <a:pt x="0" y="1559632"/>
                  </a:lnTo>
                  <a:lnTo>
                    <a:pt x="0" y="0"/>
                  </a:lnTo>
                  <a:close/>
                </a:path>
              </a:pathLst>
            </a:custGeom>
            <a:solidFill>
              <a:srgbClr val="B43B10"/>
            </a:solidFill>
            <a:ln>
              <a:noFill/>
            </a:ln>
          </p:spPr>
          <p:style>
            <a:lnRef idx="2">
              <a:scrgbClr r="0" g="0" b="0"/>
            </a:lnRef>
            <a:fillRef idx="1">
              <a:scrgbClr r="0" g="0" b="0"/>
            </a:fillRef>
            <a:effectRef idx="0">
              <a:schemeClr val="accent4">
                <a:hueOff val="994605"/>
                <a:satOff val="0"/>
                <a:lumOff val="6863"/>
                <a:alphaOff val="0"/>
              </a:schemeClr>
            </a:effectRef>
            <a:fontRef idx="minor">
              <a:schemeClr val="lt1"/>
            </a:fontRef>
          </p:style>
          <p:txBody>
            <a:bodyPr spcFirstLastPara="0" vert="horz" wrap="square" lIns="0" tIns="0" rIns="0" bIns="0" numCol="1" spcCol="1270" anchor="ctr" anchorCtr="0">
              <a:noAutofit/>
            </a:bodyPr>
            <a:lstStyle/>
            <a:p>
              <a:pPr algn="ctr" defTabSz="784338">
                <a:lnSpc>
                  <a:spcPct val="90000"/>
                </a:lnSpc>
                <a:spcBef>
                  <a:spcPct val="0"/>
                </a:spcBef>
              </a:pPr>
              <a:r>
                <a:rPr lang="en-US" sz="2353" dirty="0">
                  <a:solidFill>
                    <a:sysClr val="windowText" lastClr="000000"/>
                  </a:solidFill>
                  <a:latin typeface="+mj-lt"/>
                </a:rPr>
                <a:t>HDFS</a:t>
              </a:r>
            </a:p>
            <a:p>
              <a:pPr algn="ctr" defTabSz="784338">
                <a:lnSpc>
                  <a:spcPct val="90000"/>
                </a:lnSpc>
                <a:spcBef>
                  <a:spcPct val="0"/>
                </a:spcBef>
              </a:pPr>
              <a:r>
                <a:rPr lang="en-US" sz="2353" dirty="0">
                  <a:solidFill>
                    <a:sysClr val="windowText" lastClr="000000"/>
                  </a:solidFill>
                  <a:latin typeface="+mj-lt"/>
                </a:rPr>
                <a:t>Databases</a:t>
              </a:r>
            </a:p>
            <a:p>
              <a:pPr algn="ctr" defTabSz="784338">
                <a:lnSpc>
                  <a:spcPct val="90000"/>
                </a:lnSpc>
                <a:spcBef>
                  <a:spcPct val="0"/>
                </a:spcBef>
              </a:pPr>
              <a:r>
                <a:rPr lang="en-US" sz="2353" dirty="0">
                  <a:solidFill>
                    <a:sysClr val="windowText" lastClr="000000"/>
                  </a:solidFill>
                  <a:latin typeface="+mj-lt"/>
                </a:rPr>
                <a:t>Dashboards</a:t>
              </a:r>
            </a:p>
          </p:txBody>
        </p:sp>
      </p:grpSp>
      <p:sp>
        <p:nvSpPr>
          <p:cNvPr id="2" name="Title 1"/>
          <p:cNvSpPr>
            <a:spLocks noGrp="1"/>
          </p:cNvSpPr>
          <p:nvPr>
            <p:ph type="title"/>
          </p:nvPr>
        </p:nvSpPr>
        <p:spPr>
          <a:xfrm>
            <a:off x="1" y="265565"/>
            <a:ext cx="12192000" cy="927809"/>
          </a:xfrm>
        </p:spPr>
        <p:txBody>
          <a:bodyPr vert="horz" wrap="square" lIns="448212" tIns="91440" rIns="146304" bIns="91440" rtlCol="0" anchor="t">
            <a:noAutofit/>
          </a:bodyPr>
          <a:lstStyle/>
          <a:p>
            <a:r>
              <a:rPr lang="en-US" dirty="0"/>
              <a:t>What is Spark Streaming?</a:t>
            </a:r>
          </a:p>
        </p:txBody>
      </p:sp>
      <p:sp>
        <p:nvSpPr>
          <p:cNvPr id="4" name="TextBox 3"/>
          <p:cNvSpPr txBox="1"/>
          <p:nvPr/>
        </p:nvSpPr>
        <p:spPr>
          <a:xfrm>
            <a:off x="0" y="1187939"/>
            <a:ext cx="8802394" cy="1176733"/>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576"/>
              </a:spcBef>
              <a:spcAft>
                <a:spcPts val="588"/>
              </a:spcAft>
              <a:buNone/>
              <a:tabLst>
                <a:tab pos="632806" algn="l"/>
              </a:tabLst>
            </a:pPr>
            <a:r>
              <a:rPr lang="en-US" sz="2353" kern="0" dirty="0">
                <a:solidFill>
                  <a:srgbClr val="CB3B1D"/>
                </a:solidFill>
                <a:latin typeface="+mj-lt"/>
              </a:rPr>
              <a:t>Spark Streaming is an extension of the core Spark API that enables high-throughput, fault-tolerant stream processing of live data streams.</a:t>
            </a:r>
          </a:p>
        </p:txBody>
      </p:sp>
    </p:spTree>
    <p:extLst>
      <p:ext uri="{BB962C8B-B14F-4D97-AF65-F5344CB8AC3E}">
        <p14:creationId xmlns:p14="http://schemas.microsoft.com/office/powerpoint/2010/main" val="3328551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err="1"/>
              <a:t>DStream</a:t>
            </a:r>
            <a:endParaRPr lang="en-US" dirty="0"/>
          </a:p>
        </p:txBody>
      </p:sp>
    </p:spTree>
    <p:extLst>
      <p:ext uri="{BB962C8B-B14F-4D97-AF65-F5344CB8AC3E}">
        <p14:creationId xmlns:p14="http://schemas.microsoft.com/office/powerpoint/2010/main" val="83233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How it works</a:t>
            </a:r>
          </a:p>
        </p:txBody>
      </p:sp>
      <p:sp>
        <p:nvSpPr>
          <p:cNvPr id="4" name="TextBox 3"/>
          <p:cNvSpPr txBox="1"/>
          <p:nvPr/>
        </p:nvSpPr>
        <p:spPr>
          <a:xfrm>
            <a:off x="1" y="1203189"/>
            <a:ext cx="11341842" cy="893110"/>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576"/>
              </a:spcBef>
              <a:spcAft>
                <a:spcPts val="588"/>
              </a:spcAft>
              <a:buNone/>
              <a:tabLst>
                <a:tab pos="632806" algn="l"/>
              </a:tabLst>
            </a:pPr>
            <a:r>
              <a:rPr lang="en-US" sz="2353" kern="0" dirty="0">
                <a:solidFill>
                  <a:srgbClr val="CB3B22"/>
                </a:solidFill>
                <a:latin typeface="+mj-lt"/>
              </a:rPr>
              <a:t>Discretized streams (</a:t>
            </a:r>
            <a:r>
              <a:rPr lang="en-US" sz="2353" kern="0" dirty="0" err="1">
                <a:solidFill>
                  <a:srgbClr val="CB3B22"/>
                </a:solidFill>
                <a:latin typeface="+mj-lt"/>
              </a:rPr>
              <a:t>DStreams</a:t>
            </a:r>
            <a:r>
              <a:rPr lang="en-US" sz="2353" kern="0" dirty="0">
                <a:solidFill>
                  <a:srgbClr val="CB3B22"/>
                </a:solidFill>
                <a:latin typeface="+mj-lt"/>
              </a:rPr>
              <a:t>)</a:t>
            </a:r>
          </a:p>
          <a:p>
            <a:pPr marL="108316" lvl="1" indent="0" defTabSz="895769">
              <a:spcBef>
                <a:spcPts val="576"/>
              </a:spcBef>
              <a:spcAft>
                <a:spcPts val="588"/>
              </a:spcAft>
              <a:buNone/>
              <a:tabLst>
                <a:tab pos="632806" algn="l"/>
              </a:tabLst>
            </a:pPr>
            <a:r>
              <a:rPr lang="en-US" sz="2353" kern="0" dirty="0">
                <a:solidFill>
                  <a:srgbClr val="CB3B22"/>
                </a:solidFill>
                <a:latin typeface="+mj-lt"/>
              </a:rPr>
              <a:t>Callback functions</a:t>
            </a:r>
          </a:p>
        </p:txBody>
      </p:sp>
      <p:sp>
        <p:nvSpPr>
          <p:cNvPr id="6" name="TextBox 5"/>
          <p:cNvSpPr txBox="1"/>
          <p:nvPr/>
        </p:nvSpPr>
        <p:spPr>
          <a:xfrm>
            <a:off x="393311" y="4980850"/>
            <a:ext cx="11072915" cy="36747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576"/>
              </a:spcBef>
              <a:spcAft>
                <a:spcPts val="588"/>
              </a:spcAft>
              <a:tabLst>
                <a:tab pos="632806" algn="l"/>
              </a:tabLst>
            </a:pPr>
            <a:endParaRPr lang="en-US" sz="2000" kern="0" dirty="0"/>
          </a:p>
        </p:txBody>
      </p:sp>
      <p:grpSp>
        <p:nvGrpSpPr>
          <p:cNvPr id="19" name="Group 18"/>
          <p:cNvGrpSpPr/>
          <p:nvPr/>
        </p:nvGrpSpPr>
        <p:grpSpPr>
          <a:xfrm>
            <a:off x="5191252" y="2820941"/>
            <a:ext cx="1811178" cy="606001"/>
            <a:chOff x="5295347" y="2877009"/>
            <a:chExt cx="1847496" cy="618153"/>
          </a:xfrm>
        </p:grpSpPr>
        <p:cxnSp>
          <p:nvCxnSpPr>
            <p:cNvPr id="15" name="Straight Arrow Connector 14"/>
            <p:cNvCxnSpPr/>
            <p:nvPr/>
          </p:nvCxnSpPr>
          <p:spPr>
            <a:xfrm>
              <a:off x="5295347" y="3495162"/>
              <a:ext cx="1847496" cy="0"/>
            </a:xfrm>
            <a:prstGeom prst="straightConnector1">
              <a:avLst/>
            </a:prstGeom>
            <a:ln w="508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86496" y="2877009"/>
              <a:ext cx="1280204" cy="569818"/>
            </a:xfrm>
            <a:prstGeom prst="rect">
              <a:avLst/>
            </a:prstGeom>
            <a:noFill/>
          </p:spPr>
          <p:txBody>
            <a:bodyPr wrap="square" lIns="89642" tIns="89642" rIns="89642" bIns="89642" rtlCol="0">
              <a:noAutofit/>
            </a:bodyPr>
            <a:lstStyle/>
            <a:p>
              <a:pPr defTabSz="896386">
                <a:lnSpc>
                  <a:spcPct val="90000"/>
                </a:lnSpc>
                <a:spcAft>
                  <a:spcPts val="588"/>
                </a:spcAft>
              </a:pPr>
              <a:r>
                <a:rPr lang="en-US" sz="1568" kern="0" dirty="0">
                  <a:solidFill>
                    <a:schemeClr val="tx2"/>
                  </a:solidFill>
                </a:rPr>
                <a:t>Batches of input data</a:t>
              </a:r>
            </a:p>
          </p:txBody>
        </p:sp>
      </p:grpSp>
      <p:grpSp>
        <p:nvGrpSpPr>
          <p:cNvPr id="13" name="Group 12"/>
          <p:cNvGrpSpPr/>
          <p:nvPr/>
        </p:nvGrpSpPr>
        <p:grpSpPr>
          <a:xfrm>
            <a:off x="1622103" y="2820941"/>
            <a:ext cx="1811178" cy="606001"/>
            <a:chOff x="1654629" y="2877009"/>
            <a:chExt cx="1847496" cy="618153"/>
          </a:xfrm>
        </p:grpSpPr>
        <p:sp>
          <p:nvSpPr>
            <p:cNvPr id="3" name="TextBox 2"/>
            <p:cNvSpPr txBox="1"/>
            <p:nvPr/>
          </p:nvSpPr>
          <p:spPr>
            <a:xfrm>
              <a:off x="2005063" y="2877009"/>
              <a:ext cx="1146628" cy="569818"/>
            </a:xfrm>
            <a:prstGeom prst="rect">
              <a:avLst/>
            </a:prstGeom>
            <a:noFill/>
          </p:spPr>
          <p:txBody>
            <a:bodyPr wrap="square" lIns="89642" tIns="89642" rIns="89642" bIns="89642" rtlCol="0">
              <a:noAutofit/>
            </a:bodyPr>
            <a:lstStyle/>
            <a:p>
              <a:pPr defTabSz="896386">
                <a:lnSpc>
                  <a:spcPct val="90000"/>
                </a:lnSpc>
                <a:spcAft>
                  <a:spcPts val="588"/>
                </a:spcAft>
              </a:pPr>
              <a:r>
                <a:rPr lang="en-US" sz="1568" kern="0" dirty="0">
                  <a:solidFill>
                    <a:schemeClr val="tx2"/>
                  </a:solidFill>
                </a:rPr>
                <a:t>Input data stream</a:t>
              </a:r>
            </a:p>
          </p:txBody>
        </p:sp>
        <p:cxnSp>
          <p:nvCxnSpPr>
            <p:cNvPr id="14" name="Straight Arrow Connector 13"/>
            <p:cNvCxnSpPr>
              <a:endCxn id="11" idx="1"/>
            </p:cNvCxnSpPr>
            <p:nvPr/>
          </p:nvCxnSpPr>
          <p:spPr>
            <a:xfrm>
              <a:off x="1654629" y="3495162"/>
              <a:ext cx="1847496" cy="0"/>
            </a:xfrm>
            <a:prstGeom prst="straightConnector1">
              <a:avLst/>
            </a:prstGeom>
            <a:ln w="508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8793502" y="2808624"/>
            <a:ext cx="1811178" cy="618318"/>
            <a:chOff x="8969829" y="2864445"/>
            <a:chExt cx="1847496" cy="630717"/>
          </a:xfrm>
        </p:grpSpPr>
        <p:sp>
          <p:nvSpPr>
            <p:cNvPr id="10" name="TextBox 9"/>
            <p:cNvSpPr txBox="1"/>
            <p:nvPr/>
          </p:nvSpPr>
          <p:spPr>
            <a:xfrm>
              <a:off x="9116944" y="2864445"/>
              <a:ext cx="1671354" cy="582382"/>
            </a:xfrm>
            <a:prstGeom prst="rect">
              <a:avLst/>
            </a:prstGeom>
            <a:noFill/>
          </p:spPr>
          <p:txBody>
            <a:bodyPr wrap="square" lIns="89642" tIns="89642" rIns="89642" bIns="89642" rtlCol="0">
              <a:noAutofit/>
            </a:bodyPr>
            <a:lstStyle/>
            <a:p>
              <a:pPr defTabSz="896386">
                <a:lnSpc>
                  <a:spcPct val="90000"/>
                </a:lnSpc>
                <a:spcAft>
                  <a:spcPts val="588"/>
                </a:spcAft>
              </a:pPr>
              <a:r>
                <a:rPr lang="en-US" sz="1568" kern="0" dirty="0">
                  <a:solidFill>
                    <a:schemeClr val="tx2"/>
                  </a:solidFill>
                </a:rPr>
                <a:t>Batches of processed data</a:t>
              </a:r>
            </a:p>
          </p:txBody>
        </p:sp>
        <p:cxnSp>
          <p:nvCxnSpPr>
            <p:cNvPr id="16" name="Straight Arrow Connector 15"/>
            <p:cNvCxnSpPr/>
            <p:nvPr/>
          </p:nvCxnSpPr>
          <p:spPr>
            <a:xfrm>
              <a:off x="8969829" y="3495162"/>
              <a:ext cx="1847496" cy="0"/>
            </a:xfrm>
            <a:prstGeom prst="straightConnector1">
              <a:avLst/>
            </a:prstGeom>
            <a:ln w="508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433281" y="2978729"/>
            <a:ext cx="1792850" cy="896425"/>
            <a:chOff x="3502125" y="3037962"/>
            <a:chExt cx="1828800" cy="914400"/>
          </a:xfrm>
        </p:grpSpPr>
        <p:sp>
          <p:nvSpPr>
            <p:cNvPr id="11" name="Rectangle 10"/>
            <p:cNvSpPr/>
            <p:nvPr/>
          </p:nvSpPr>
          <p:spPr bwMode="auto">
            <a:xfrm>
              <a:off x="3502125" y="3037962"/>
              <a:ext cx="1828800" cy="9144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7" name="TextBox 6"/>
            <p:cNvSpPr txBox="1"/>
            <p:nvPr/>
          </p:nvSpPr>
          <p:spPr>
            <a:xfrm>
              <a:off x="3868887" y="3195533"/>
              <a:ext cx="1130300" cy="599258"/>
            </a:xfrm>
            <a:prstGeom prst="rect">
              <a:avLst/>
            </a:prstGeom>
            <a:noFill/>
          </p:spPr>
          <p:txBody>
            <a:bodyPr wrap="square" lIns="89642" tIns="89642" rIns="89642" bIns="89642" rtlCol="0">
              <a:noAutofit/>
            </a:bodyPr>
            <a:lstStyle/>
            <a:p>
              <a:pPr defTabSz="896386">
                <a:lnSpc>
                  <a:spcPct val="90000"/>
                </a:lnSpc>
                <a:spcAft>
                  <a:spcPts val="588"/>
                </a:spcAft>
              </a:pPr>
              <a:r>
                <a:rPr lang="en-US" sz="1568" kern="0" dirty="0">
                  <a:solidFill>
                    <a:schemeClr val="bg1"/>
                  </a:solidFill>
                </a:rPr>
                <a:t>Spark Streaming</a:t>
              </a:r>
            </a:p>
          </p:txBody>
        </p:sp>
      </p:grpSp>
      <p:grpSp>
        <p:nvGrpSpPr>
          <p:cNvPr id="20" name="Group 19"/>
          <p:cNvGrpSpPr/>
          <p:nvPr/>
        </p:nvGrpSpPr>
        <p:grpSpPr>
          <a:xfrm>
            <a:off x="7002430" y="2999539"/>
            <a:ext cx="1791071" cy="896425"/>
            <a:chOff x="7142843" y="3059189"/>
            <a:chExt cx="1826986" cy="914400"/>
          </a:xfrm>
        </p:grpSpPr>
        <p:sp>
          <p:nvSpPr>
            <p:cNvPr id="12" name="Rectangle 11"/>
            <p:cNvSpPr/>
            <p:nvPr/>
          </p:nvSpPr>
          <p:spPr bwMode="auto">
            <a:xfrm>
              <a:off x="7142843" y="3059189"/>
              <a:ext cx="1826986" cy="9144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9" name="TextBox 8"/>
            <p:cNvSpPr txBox="1"/>
            <p:nvPr/>
          </p:nvSpPr>
          <p:spPr>
            <a:xfrm>
              <a:off x="7655379" y="3194237"/>
              <a:ext cx="1314450" cy="684212"/>
            </a:xfrm>
            <a:prstGeom prst="rect">
              <a:avLst/>
            </a:prstGeom>
            <a:noFill/>
          </p:spPr>
          <p:txBody>
            <a:bodyPr wrap="square" lIns="89642" tIns="89642" rIns="89642" bIns="89642" rtlCol="0">
              <a:noAutofit/>
            </a:bodyPr>
            <a:lstStyle/>
            <a:p>
              <a:pPr defTabSz="896386">
                <a:lnSpc>
                  <a:spcPct val="90000"/>
                </a:lnSpc>
                <a:spcAft>
                  <a:spcPts val="588"/>
                </a:spcAft>
              </a:pPr>
              <a:r>
                <a:rPr lang="en-US" sz="1568" kern="0" dirty="0">
                  <a:solidFill>
                    <a:schemeClr val="bg1"/>
                  </a:solidFill>
                </a:rPr>
                <a:t>Spark engine</a:t>
              </a:r>
            </a:p>
          </p:txBody>
        </p:sp>
      </p:grpSp>
    </p:spTree>
    <p:extLst>
      <p:ext uri="{BB962C8B-B14F-4D97-AF65-F5344CB8AC3E}">
        <p14:creationId xmlns:p14="http://schemas.microsoft.com/office/powerpoint/2010/main" val="390569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Core abstraction: DStream</a:t>
            </a:r>
          </a:p>
        </p:txBody>
      </p:sp>
      <p:sp>
        <p:nvSpPr>
          <p:cNvPr id="4" name="TextBox 3"/>
          <p:cNvSpPr txBox="1"/>
          <p:nvPr/>
        </p:nvSpPr>
        <p:spPr>
          <a:xfrm>
            <a:off x="2121601" y="1592679"/>
            <a:ext cx="7972234" cy="36747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algn="ctr" defTabSz="895769">
              <a:spcBef>
                <a:spcPts val="576"/>
              </a:spcBef>
              <a:spcAft>
                <a:spcPts val="588"/>
              </a:spcAft>
              <a:buNone/>
              <a:tabLst>
                <a:tab pos="632806" algn="l"/>
              </a:tabLst>
            </a:pPr>
            <a:endParaRPr lang="en-US" sz="2000" b="1" kern="0" dirty="0"/>
          </a:p>
        </p:txBody>
      </p:sp>
      <p:grpSp>
        <p:nvGrpSpPr>
          <p:cNvPr id="17" name="Group 16"/>
          <p:cNvGrpSpPr/>
          <p:nvPr/>
        </p:nvGrpSpPr>
        <p:grpSpPr>
          <a:xfrm>
            <a:off x="2062089" y="3592178"/>
            <a:ext cx="8067823" cy="1601376"/>
            <a:chOff x="2103437" y="3028712"/>
            <a:chExt cx="8229600" cy="1633487"/>
          </a:xfrm>
        </p:grpSpPr>
        <p:sp>
          <p:nvSpPr>
            <p:cNvPr id="5" name="Rectangle 4"/>
            <p:cNvSpPr/>
            <p:nvPr/>
          </p:nvSpPr>
          <p:spPr bwMode="auto">
            <a:xfrm>
              <a:off x="2103437" y="3028712"/>
              <a:ext cx="8229600" cy="1633487"/>
            </a:xfrm>
            <a:prstGeom prst="rect">
              <a:avLst/>
            </a:prstGeom>
            <a:solidFill>
              <a:schemeClr val="bg1">
                <a:lumMod val="85000"/>
              </a:schemeClr>
            </a:solid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grpSp>
          <p:nvGrpSpPr>
            <p:cNvPr id="13" name="Group 12"/>
            <p:cNvGrpSpPr/>
            <p:nvPr/>
          </p:nvGrpSpPr>
          <p:grpSpPr>
            <a:xfrm>
              <a:off x="2446743" y="3681240"/>
              <a:ext cx="2286000" cy="827556"/>
              <a:chOff x="2446743" y="3681240"/>
              <a:chExt cx="2286000" cy="827556"/>
            </a:xfrm>
          </p:grpSpPr>
          <p:sp>
            <p:nvSpPr>
              <p:cNvPr id="6" name="Rounded Rectangle 5"/>
              <p:cNvSpPr/>
              <p:nvPr/>
            </p:nvSpPr>
            <p:spPr bwMode="auto">
              <a:xfrm>
                <a:off x="2446743" y="3681240"/>
                <a:ext cx="2286000" cy="508693"/>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rgbClr val="FFFFFF">
                        <a:lumMod val="95000"/>
                      </a:srgbClr>
                    </a:solidFill>
                    <a:ea typeface="Segoe UI" pitchFamily="34" charset="0"/>
                    <a:cs typeface="Segoe UI" pitchFamily="34" charset="0"/>
                  </a:rPr>
                  <a:t>RDD</a:t>
                </a:r>
              </a:p>
            </p:txBody>
          </p:sp>
          <p:sp>
            <p:nvSpPr>
              <p:cNvPr id="9" name="TextBox 8"/>
              <p:cNvSpPr txBox="1"/>
              <p:nvPr/>
            </p:nvSpPr>
            <p:spPr>
              <a:xfrm>
                <a:off x="2525931" y="4199946"/>
                <a:ext cx="2127625" cy="308850"/>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rgbClr val="000000">
                        <a:lumMod val="75000"/>
                        <a:lumOff val="25000"/>
                      </a:srgbClr>
                    </a:solidFill>
                  </a:rPr>
                  <a:t>Data from Time T0 to T1 </a:t>
                </a:r>
              </a:p>
            </p:txBody>
          </p:sp>
        </p:grpSp>
        <p:grpSp>
          <p:nvGrpSpPr>
            <p:cNvPr id="3" name="Group 2"/>
            <p:cNvGrpSpPr/>
            <p:nvPr/>
          </p:nvGrpSpPr>
          <p:grpSpPr>
            <a:xfrm>
              <a:off x="5075237" y="3681240"/>
              <a:ext cx="2286000" cy="827556"/>
              <a:chOff x="5087190" y="3681240"/>
              <a:chExt cx="2286000" cy="827556"/>
            </a:xfrm>
          </p:grpSpPr>
          <p:sp>
            <p:nvSpPr>
              <p:cNvPr id="7" name="Rounded Rectangle 6"/>
              <p:cNvSpPr/>
              <p:nvPr/>
            </p:nvSpPr>
            <p:spPr bwMode="auto">
              <a:xfrm>
                <a:off x="5087190" y="3681240"/>
                <a:ext cx="2286000" cy="508693"/>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rgbClr val="FFFFFF">
                        <a:lumMod val="95000"/>
                      </a:srgbClr>
                    </a:solidFill>
                    <a:ea typeface="Segoe UI" pitchFamily="34" charset="0"/>
                    <a:cs typeface="Segoe UI" pitchFamily="34" charset="0"/>
                  </a:rPr>
                  <a:t>RDD</a:t>
                </a:r>
              </a:p>
            </p:txBody>
          </p:sp>
          <p:sp>
            <p:nvSpPr>
              <p:cNvPr id="10" name="TextBox 9"/>
              <p:cNvSpPr txBox="1"/>
              <p:nvPr/>
            </p:nvSpPr>
            <p:spPr>
              <a:xfrm>
                <a:off x="5090680" y="4197928"/>
                <a:ext cx="2279021" cy="310868"/>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rgbClr val="000000">
                        <a:lumMod val="75000"/>
                        <a:lumOff val="25000"/>
                      </a:srgbClr>
                    </a:solidFill>
                  </a:rPr>
                  <a:t>Data from Time T1 to T2 </a:t>
                </a:r>
              </a:p>
            </p:txBody>
          </p:sp>
        </p:grpSp>
        <p:grpSp>
          <p:nvGrpSpPr>
            <p:cNvPr id="16" name="Group 15"/>
            <p:cNvGrpSpPr/>
            <p:nvPr/>
          </p:nvGrpSpPr>
          <p:grpSpPr>
            <a:xfrm>
              <a:off x="7703202" y="3681240"/>
              <a:ext cx="2246723" cy="827556"/>
              <a:chOff x="7703202" y="3681240"/>
              <a:chExt cx="2246723" cy="827556"/>
            </a:xfrm>
          </p:grpSpPr>
          <p:sp>
            <p:nvSpPr>
              <p:cNvPr id="8" name="Rounded Rectangle 7"/>
              <p:cNvSpPr/>
              <p:nvPr/>
            </p:nvSpPr>
            <p:spPr bwMode="auto">
              <a:xfrm>
                <a:off x="7704210" y="3681240"/>
                <a:ext cx="2244707" cy="508693"/>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rgbClr val="FFFFFF">
                        <a:lumMod val="95000"/>
                      </a:srgbClr>
                    </a:solidFill>
                    <a:ea typeface="Segoe UI" pitchFamily="34" charset="0"/>
                    <a:cs typeface="Segoe UI" pitchFamily="34" charset="0"/>
                  </a:rPr>
                  <a:t>RDD</a:t>
                </a:r>
              </a:p>
            </p:txBody>
          </p:sp>
          <p:sp>
            <p:nvSpPr>
              <p:cNvPr id="11" name="TextBox 10"/>
              <p:cNvSpPr txBox="1"/>
              <p:nvPr/>
            </p:nvSpPr>
            <p:spPr>
              <a:xfrm>
                <a:off x="7703202" y="4197928"/>
                <a:ext cx="2246723" cy="310868"/>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rgbClr val="000000">
                        <a:lumMod val="75000"/>
                        <a:lumOff val="25000"/>
                      </a:srgbClr>
                    </a:solidFill>
                  </a:rPr>
                  <a:t>Data from Time T2 to T3 </a:t>
                </a:r>
              </a:p>
            </p:txBody>
          </p:sp>
        </p:grpSp>
        <p:sp>
          <p:nvSpPr>
            <p:cNvPr id="12" name="TextBox 11"/>
            <p:cNvSpPr txBox="1"/>
            <p:nvPr/>
          </p:nvSpPr>
          <p:spPr>
            <a:xfrm>
              <a:off x="5577166" y="3246240"/>
              <a:ext cx="1306050" cy="310868"/>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2353" kern="0" dirty="0">
                  <a:ln>
                    <a:solidFill>
                      <a:srgbClr val="FFFFFF">
                        <a:alpha val="0"/>
                      </a:srgbClr>
                    </a:solidFill>
                  </a:ln>
                  <a:solidFill>
                    <a:schemeClr val="tx2"/>
                  </a:solidFill>
                  <a:latin typeface="+mj-lt"/>
                  <a:ea typeface="Segoe UI" pitchFamily="34" charset="0"/>
                  <a:cs typeface="Segoe UI" pitchFamily="34" charset="0"/>
                </a:rPr>
                <a:t>DStream</a:t>
              </a:r>
              <a:r>
                <a:rPr lang="en-US" sz="1600" kern="0" dirty="0">
                  <a:solidFill>
                    <a:srgbClr val="000000"/>
                  </a:solidFill>
                </a:rPr>
                <a:t> </a:t>
              </a:r>
            </a:p>
          </p:txBody>
        </p:sp>
      </p:grpSp>
      <p:sp>
        <p:nvSpPr>
          <p:cNvPr id="15" name="TextBox 14"/>
          <p:cNvSpPr txBox="1"/>
          <p:nvPr/>
        </p:nvSpPr>
        <p:spPr>
          <a:xfrm>
            <a:off x="1" y="1187939"/>
            <a:ext cx="11341842" cy="1389450"/>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err="1">
                <a:solidFill>
                  <a:srgbClr val="CB3B1D"/>
                </a:solidFill>
                <a:latin typeface="+mj-lt"/>
              </a:rPr>
              <a:t>DStream</a:t>
            </a:r>
            <a:r>
              <a:rPr lang="en-US" sz="2353" kern="0" dirty="0">
                <a:solidFill>
                  <a:srgbClr val="CB3B1D"/>
                </a:solidFill>
                <a:latin typeface="+mj-lt"/>
              </a:rPr>
              <a:t> is the basic abstraction provided by Spark Streaming </a:t>
            </a:r>
          </a:p>
          <a:p>
            <a:pPr marL="108316" lvl="1" indent="0" defTabSz="895769">
              <a:spcBef>
                <a:spcPts val="600"/>
              </a:spcBef>
              <a:spcAft>
                <a:spcPts val="588"/>
              </a:spcAft>
              <a:buNone/>
              <a:tabLst>
                <a:tab pos="632806" algn="l"/>
              </a:tabLst>
            </a:pPr>
            <a:r>
              <a:rPr lang="en-US" sz="2353" kern="0" dirty="0">
                <a:solidFill>
                  <a:srgbClr val="CB3B1D"/>
                </a:solidFill>
                <a:latin typeface="+mj-lt"/>
              </a:rPr>
              <a:t>Immutable, partitioned, and fault-tolerant</a:t>
            </a:r>
          </a:p>
          <a:p>
            <a:pPr marL="108316" lvl="1" indent="0" defTabSz="895769">
              <a:spcBef>
                <a:spcPts val="600"/>
              </a:spcBef>
              <a:spcAft>
                <a:spcPts val="588"/>
              </a:spcAft>
              <a:buNone/>
              <a:tabLst>
                <a:tab pos="632806" algn="l"/>
              </a:tabLst>
            </a:pPr>
            <a:r>
              <a:rPr lang="en-US" sz="2353" kern="0" dirty="0">
                <a:solidFill>
                  <a:srgbClr val="CB3B1D"/>
                </a:solidFill>
                <a:latin typeface="+mj-lt"/>
              </a:rPr>
              <a:t>Represented by a continuous sequence of RDD</a:t>
            </a:r>
          </a:p>
        </p:txBody>
      </p:sp>
    </p:spTree>
    <p:extLst>
      <p:ext uri="{BB962C8B-B14F-4D97-AF65-F5344CB8AC3E}">
        <p14:creationId xmlns:p14="http://schemas.microsoft.com/office/powerpoint/2010/main" val="877727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DStream operations</a:t>
            </a:r>
          </a:p>
        </p:txBody>
      </p:sp>
      <p:sp>
        <p:nvSpPr>
          <p:cNvPr id="4" name="TextBox 3"/>
          <p:cNvSpPr txBox="1"/>
          <p:nvPr/>
        </p:nvSpPr>
        <p:spPr>
          <a:xfrm>
            <a:off x="1" y="1187939"/>
            <a:ext cx="8608524" cy="416383"/>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Two kinds of </a:t>
            </a:r>
            <a:r>
              <a:rPr lang="en-US" sz="2353" kern="0" dirty="0" err="1">
                <a:solidFill>
                  <a:srgbClr val="CB3B1D"/>
                </a:solidFill>
                <a:latin typeface="+mj-lt"/>
              </a:rPr>
              <a:t>DStream</a:t>
            </a:r>
            <a:r>
              <a:rPr lang="en-US" sz="2353" kern="0" dirty="0">
                <a:solidFill>
                  <a:srgbClr val="CB3B1D"/>
                </a:solidFill>
                <a:latin typeface="+mj-lt"/>
              </a:rPr>
              <a:t> operations: </a:t>
            </a:r>
            <a:r>
              <a:rPr lang="en-US" sz="2353" b="1" i="1" kern="0" dirty="0">
                <a:solidFill>
                  <a:srgbClr val="CB3B1D"/>
                </a:solidFill>
                <a:latin typeface="+mj-lt"/>
              </a:rPr>
              <a:t>transformations </a:t>
            </a:r>
            <a:r>
              <a:rPr lang="en-US" sz="2353" kern="0" dirty="0">
                <a:solidFill>
                  <a:srgbClr val="CB3B1D"/>
                </a:solidFill>
                <a:latin typeface="+mj-lt"/>
              </a:rPr>
              <a:t>and</a:t>
            </a:r>
            <a:r>
              <a:rPr lang="en-US" sz="2353" b="1" i="1" kern="0" dirty="0">
                <a:solidFill>
                  <a:srgbClr val="CB3B1D"/>
                </a:solidFill>
                <a:latin typeface="+mj-lt"/>
              </a:rPr>
              <a:t> output</a:t>
            </a:r>
            <a:r>
              <a:rPr lang="en-US" sz="2353" kern="0" dirty="0">
                <a:solidFill>
                  <a:srgbClr val="CB3B1D"/>
                </a:solidFill>
                <a:latin typeface="+mj-lt"/>
              </a:rPr>
              <a:t> </a:t>
            </a:r>
            <a:endParaRPr lang="en-US" sz="2353" i="1" kern="0" dirty="0">
              <a:solidFill>
                <a:srgbClr val="CB3B1D"/>
              </a:solidFill>
              <a:latin typeface="+mj-lt"/>
            </a:endParaRPr>
          </a:p>
        </p:txBody>
      </p:sp>
      <p:sp>
        <p:nvSpPr>
          <p:cNvPr id="8" name="TextBox 7"/>
          <p:cNvSpPr txBox="1"/>
          <p:nvPr/>
        </p:nvSpPr>
        <p:spPr>
          <a:xfrm>
            <a:off x="6062493" y="3927015"/>
            <a:ext cx="3571470" cy="1800631"/>
          </a:xfrm>
          <a:prstGeom prst="rect">
            <a:avLst/>
          </a:prstGeom>
          <a:noFill/>
        </p:spPr>
        <p:txBody>
          <a:bodyPr wrap="square" lIns="268927" tIns="89642" rIns="268927" bIns="89642" rtlCol="0">
            <a:noAutofit/>
          </a:bodyPr>
          <a:lstStyle/>
          <a:p>
            <a:pPr marL="108316" lvl="1" algn="ctr" defTabSz="896386">
              <a:spcBef>
                <a:spcPts val="600"/>
              </a:spcBef>
            </a:pPr>
            <a:r>
              <a:rPr lang="en-US" sz="1765" kern="0" dirty="0">
                <a:solidFill>
                  <a:schemeClr val="tx2"/>
                </a:solidFill>
              </a:rPr>
              <a:t>Output operations write data out to an external data sink, such as a filesystem or a database</a:t>
            </a:r>
          </a:p>
        </p:txBody>
      </p:sp>
      <p:sp>
        <p:nvSpPr>
          <p:cNvPr id="9" name="TextBox 8"/>
          <p:cNvSpPr txBox="1"/>
          <p:nvPr/>
        </p:nvSpPr>
        <p:spPr>
          <a:xfrm>
            <a:off x="2469394" y="3927015"/>
            <a:ext cx="3593099" cy="1800631"/>
          </a:xfrm>
          <a:prstGeom prst="rect">
            <a:avLst/>
          </a:prstGeom>
          <a:noFill/>
        </p:spPr>
        <p:txBody>
          <a:bodyPr wrap="square" lIns="268927" tIns="89642" rIns="268927" bIns="89642" rtlCol="0">
            <a:noAutofit/>
          </a:bodyPr>
          <a:lstStyle/>
          <a:p>
            <a:pPr marL="0" lvl="1" algn="ctr" defTabSz="896386">
              <a:lnSpc>
                <a:spcPct val="90000"/>
              </a:lnSpc>
              <a:spcAft>
                <a:spcPts val="588"/>
              </a:spcAft>
            </a:pPr>
            <a:r>
              <a:rPr lang="en-US" sz="1765" kern="0" dirty="0">
                <a:solidFill>
                  <a:schemeClr val="tx2"/>
                </a:solidFill>
              </a:rPr>
              <a:t>Similar to RDD transformations, </a:t>
            </a:r>
            <a:r>
              <a:rPr lang="en-US" sz="1765" kern="0" dirty="0" err="1">
                <a:solidFill>
                  <a:schemeClr val="tx2"/>
                </a:solidFill>
              </a:rPr>
              <a:t>DStream</a:t>
            </a:r>
            <a:r>
              <a:rPr lang="en-US" sz="1765" kern="0" dirty="0">
                <a:solidFill>
                  <a:schemeClr val="tx2"/>
                </a:solidFill>
              </a:rPr>
              <a:t> transformations operate on one or more </a:t>
            </a:r>
            <a:r>
              <a:rPr lang="en-US" sz="1765" kern="0" dirty="0" err="1">
                <a:solidFill>
                  <a:schemeClr val="tx2"/>
                </a:solidFill>
              </a:rPr>
              <a:t>DStreams</a:t>
            </a:r>
            <a:r>
              <a:rPr lang="en-US" sz="1765" kern="0" dirty="0">
                <a:solidFill>
                  <a:schemeClr val="tx2"/>
                </a:solidFill>
              </a:rPr>
              <a:t> to create new </a:t>
            </a:r>
            <a:r>
              <a:rPr lang="en-US" sz="1765" kern="0" dirty="0" err="1">
                <a:solidFill>
                  <a:schemeClr val="tx2"/>
                </a:solidFill>
              </a:rPr>
              <a:t>DStreams</a:t>
            </a:r>
            <a:r>
              <a:rPr lang="en-US" sz="1765" kern="0" dirty="0">
                <a:solidFill>
                  <a:schemeClr val="tx2"/>
                </a:solidFill>
              </a:rPr>
              <a:t> with transformed data .</a:t>
            </a:r>
          </a:p>
          <a:p>
            <a:pPr defTabSz="896386">
              <a:lnSpc>
                <a:spcPct val="90000"/>
              </a:lnSpc>
              <a:spcAft>
                <a:spcPts val="588"/>
              </a:spcAft>
            </a:pPr>
            <a:endParaRPr lang="en-US" sz="2353" kern="0" dirty="0">
              <a:gradFill>
                <a:gsLst>
                  <a:gs pos="2917">
                    <a:schemeClr val="tx1"/>
                  </a:gs>
                  <a:gs pos="30000">
                    <a:schemeClr val="tx1"/>
                  </a:gs>
                </a:gsLst>
                <a:lin ang="5400000" scaled="0"/>
              </a:gradFill>
            </a:endParaRPr>
          </a:p>
        </p:txBody>
      </p:sp>
      <p:sp>
        <p:nvSpPr>
          <p:cNvPr id="14" name="Oval 13"/>
          <p:cNvSpPr/>
          <p:nvPr/>
        </p:nvSpPr>
        <p:spPr bwMode="auto">
          <a:xfrm>
            <a:off x="3589099" y="2358271"/>
            <a:ext cx="1344637" cy="134463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4705" b="1" kern="0" dirty="0">
              <a:solidFill>
                <a:schemeClr val="bg1"/>
              </a:solidFill>
              <a:ea typeface="Segoe UI" pitchFamily="34" charset="0"/>
              <a:cs typeface="Segoe UI" pitchFamily="34" charset="0"/>
            </a:endParaRPr>
          </a:p>
        </p:txBody>
      </p:sp>
      <p:cxnSp>
        <p:nvCxnSpPr>
          <p:cNvPr id="17" name="Straight Connector 16"/>
          <p:cNvCxnSpPr/>
          <p:nvPr/>
        </p:nvCxnSpPr>
        <p:spPr>
          <a:xfrm>
            <a:off x="6058650" y="2358272"/>
            <a:ext cx="0" cy="2908711"/>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121"/>
          <p:cNvSpPr>
            <a:spLocks noChangeAspect="1"/>
          </p:cNvSpPr>
          <p:nvPr/>
        </p:nvSpPr>
        <p:spPr bwMode="black">
          <a:xfrm>
            <a:off x="3939583" y="2594828"/>
            <a:ext cx="648877" cy="871524"/>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sp>
        <p:nvSpPr>
          <p:cNvPr id="11" name="Oval 10"/>
          <p:cNvSpPr/>
          <p:nvPr/>
        </p:nvSpPr>
        <p:spPr bwMode="auto">
          <a:xfrm>
            <a:off x="7175909" y="2358271"/>
            <a:ext cx="1344637" cy="134463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4705" b="1" kern="0" dirty="0">
              <a:solidFill>
                <a:schemeClr val="bg1"/>
              </a:solidFill>
              <a:ea typeface="Segoe UI" pitchFamily="34" charset="0"/>
              <a:cs typeface="Segoe UI" pitchFamily="34" charset="0"/>
            </a:endParaRPr>
          </a:p>
        </p:txBody>
      </p:sp>
      <p:grpSp>
        <p:nvGrpSpPr>
          <p:cNvPr id="23" name="Group 22"/>
          <p:cNvGrpSpPr/>
          <p:nvPr/>
        </p:nvGrpSpPr>
        <p:grpSpPr>
          <a:xfrm>
            <a:off x="7419640" y="2708124"/>
            <a:ext cx="857174" cy="585170"/>
            <a:chOff x="7461450" y="2744788"/>
            <a:chExt cx="1088300" cy="742954"/>
          </a:xfrm>
        </p:grpSpPr>
        <p:sp>
          <p:nvSpPr>
            <p:cNvPr id="12" name="Freeform 102"/>
            <p:cNvSpPr>
              <a:spLocks noChangeAspect="1"/>
            </p:cNvSpPr>
            <p:nvPr/>
          </p:nvSpPr>
          <p:spPr bwMode="black">
            <a:xfrm rot="10800000" flipV="1">
              <a:off x="7734205" y="2744788"/>
              <a:ext cx="542790" cy="740682"/>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sp>
          <p:nvSpPr>
            <p:cNvPr id="6" name="Rectangle 5"/>
            <p:cNvSpPr/>
            <p:nvPr/>
          </p:nvSpPr>
          <p:spPr bwMode="auto">
            <a:xfrm rot="16200000">
              <a:off x="7936544" y="3011492"/>
              <a:ext cx="138112" cy="814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9" name="Rectangle 18"/>
            <p:cNvSpPr/>
            <p:nvPr/>
          </p:nvSpPr>
          <p:spPr bwMode="auto">
            <a:xfrm>
              <a:off x="8411638" y="3038474"/>
              <a:ext cx="138112" cy="449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20" name="Rectangle 19"/>
            <p:cNvSpPr/>
            <p:nvPr/>
          </p:nvSpPr>
          <p:spPr bwMode="auto">
            <a:xfrm>
              <a:off x="7461450" y="3038474"/>
              <a:ext cx="138112" cy="449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21" name="Rectangle 20"/>
            <p:cNvSpPr/>
            <p:nvPr/>
          </p:nvSpPr>
          <p:spPr bwMode="auto">
            <a:xfrm rot="16200000">
              <a:off x="7959725" y="3120127"/>
              <a:ext cx="138112" cy="320675"/>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022153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Sample code</a:t>
            </a:r>
          </a:p>
        </p:txBody>
      </p:sp>
      <p:sp>
        <p:nvSpPr>
          <p:cNvPr id="4" name="TextBox 3"/>
          <p:cNvSpPr txBox="1"/>
          <p:nvPr/>
        </p:nvSpPr>
        <p:spPr>
          <a:xfrm>
            <a:off x="954141" y="1187939"/>
            <a:ext cx="10308885" cy="466376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indent="0" defTabSz="895769">
              <a:lnSpc>
                <a:spcPct val="100000"/>
              </a:lnSpc>
              <a:spcBef>
                <a:spcPts val="0"/>
              </a:spcBef>
              <a:spcAft>
                <a:spcPts val="0"/>
              </a:spcAft>
              <a:buNone/>
              <a:tabLst>
                <a:tab pos="632806" algn="l"/>
              </a:tabLst>
            </a:pPr>
            <a:r>
              <a:rPr lang="en-US" sz="1372" kern="0" dirty="0">
                <a:latin typeface="Consolas" panose="020B0609020204030204" pitchFamily="49" charset="0"/>
              </a:rPr>
              <a:t>// </a:t>
            </a:r>
            <a:r>
              <a:rPr lang="en-US" sz="1372" kern="0" dirty="0" err="1">
                <a:solidFill>
                  <a:srgbClr val="0072C6"/>
                </a:solidFill>
                <a:latin typeface="Consolas" panose="020B0609020204030204" pitchFamily="49" charset="0"/>
              </a:rPr>
              <a:t>StreamingContext</a:t>
            </a:r>
            <a:r>
              <a:rPr lang="en-US" sz="1372" kern="0" dirty="0">
                <a:latin typeface="Consolas" panose="020B0609020204030204" pitchFamily="49" charset="0"/>
              </a:rPr>
              <a:t> </a:t>
            </a:r>
            <a:r>
              <a:rPr lang="en-US" sz="1372" kern="0" dirty="0">
                <a:solidFill>
                  <a:srgbClr val="008272">
                    <a:lumMod val="75000"/>
                  </a:srgbClr>
                </a:solidFill>
                <a:latin typeface="Consolas" panose="020B0609020204030204" pitchFamily="49" charset="0"/>
              </a:rPr>
              <a:t>is the main entry point for all streaming functionality </a:t>
            </a:r>
          </a:p>
          <a:p>
            <a:pPr marL="0" lvl="1" indent="0" defTabSz="895769">
              <a:lnSpc>
                <a:spcPct val="100000"/>
              </a:lnSpc>
              <a:spcBef>
                <a:spcPts val="0"/>
              </a:spcBef>
              <a:spcAft>
                <a:spcPts val="588"/>
              </a:spcAft>
              <a:buNone/>
              <a:tabLst>
                <a:tab pos="632806" algn="l"/>
              </a:tabLst>
            </a:pPr>
            <a:br>
              <a:rPr lang="en-US" sz="1372" kern="0" dirty="0">
                <a:solidFill>
                  <a:srgbClr val="008272">
                    <a:lumMod val="75000"/>
                  </a:srgbClr>
                </a:solidFill>
                <a:latin typeface="Consolas" panose="020B0609020204030204" pitchFamily="49" charset="0"/>
              </a:rPr>
            </a:br>
            <a:r>
              <a:rPr lang="en-US" sz="1372" kern="0" dirty="0">
                <a:solidFill>
                  <a:srgbClr val="008272">
                    <a:lumMod val="75000"/>
                  </a:srgbClr>
                </a:solidFill>
                <a:latin typeface="Consolas" panose="020B0609020204030204" pitchFamily="49" charset="0"/>
              </a:rPr>
              <a:t>// First, create a StreamingContext with a local master</a:t>
            </a:r>
          </a:p>
          <a:p>
            <a:pPr marL="0" lvl="1" indent="0" defTabSz="895769">
              <a:lnSpc>
                <a:spcPct val="100000"/>
              </a:lnSpc>
              <a:spcBef>
                <a:spcPts val="0"/>
              </a:spcBef>
              <a:spcAft>
                <a:spcPts val="588"/>
              </a:spcAft>
              <a:buNone/>
              <a:tabLst>
                <a:tab pos="632806" algn="l"/>
              </a:tabLst>
            </a:pPr>
            <a:r>
              <a:rPr lang="en-US" sz="1372" kern="0" dirty="0">
                <a:latin typeface="Consolas" panose="020B0609020204030204" pitchFamily="49" charset="0"/>
                <a:cs typeface="Arial" panose="020B0604020202020204" pitchFamily="34" charset="0"/>
              </a:rPr>
              <a:t>val ssc = new </a:t>
            </a:r>
            <a:r>
              <a:rPr lang="en-US" sz="1372" kern="0" dirty="0">
                <a:solidFill>
                  <a:srgbClr val="0072C6"/>
                </a:solidFill>
                <a:latin typeface="Consolas" panose="020B0609020204030204" pitchFamily="49" charset="0"/>
                <a:cs typeface="Arial" panose="020B0604020202020204" pitchFamily="34" charset="0"/>
              </a:rPr>
              <a:t>StreamingContext</a:t>
            </a:r>
            <a:r>
              <a:rPr lang="en-US" sz="1372" kern="0" dirty="0">
                <a:latin typeface="Consolas" panose="020B0609020204030204" pitchFamily="49" charset="0"/>
                <a:cs typeface="Arial" panose="020B0604020202020204" pitchFamily="34" charset="0"/>
              </a:rPr>
              <a:t>("local", "NetworkWordCount", </a:t>
            </a:r>
            <a:r>
              <a:rPr lang="en-US" sz="1372" kern="0" dirty="0">
                <a:solidFill>
                  <a:srgbClr val="0072C6"/>
                </a:solidFill>
                <a:latin typeface="Consolas" panose="020B0609020204030204" pitchFamily="49" charset="0"/>
                <a:cs typeface="Arial" panose="020B0604020202020204" pitchFamily="34" charset="0"/>
              </a:rPr>
              <a:t>Seconds</a:t>
            </a:r>
            <a:r>
              <a:rPr lang="en-US" sz="1372" kern="0" dirty="0">
                <a:latin typeface="Consolas" panose="020B0609020204030204" pitchFamily="49" charset="0"/>
                <a:cs typeface="Arial" panose="020B0604020202020204" pitchFamily="34" charset="0"/>
              </a:rPr>
              <a:t>(1))</a:t>
            </a:r>
          </a:p>
          <a:p>
            <a:pPr marL="0" lvl="1" indent="0" defTabSz="895769">
              <a:lnSpc>
                <a:spcPct val="100000"/>
              </a:lnSpc>
              <a:spcBef>
                <a:spcPts val="600"/>
              </a:spcBef>
              <a:spcAft>
                <a:spcPts val="588"/>
              </a:spcAft>
              <a:buNone/>
              <a:tabLst>
                <a:tab pos="632806" algn="l"/>
              </a:tabLst>
            </a:pPr>
            <a:r>
              <a:rPr lang="en-US" sz="1372" kern="0" dirty="0">
                <a:solidFill>
                  <a:srgbClr val="008272">
                    <a:lumMod val="75000"/>
                  </a:srgbClr>
                </a:solidFill>
                <a:latin typeface="Consolas" panose="020B0609020204030204" pitchFamily="49" charset="0"/>
              </a:rPr>
              <a:t>// Create a DStream that will connect to serverIP:serverPort, like localhost:9999</a:t>
            </a:r>
          </a:p>
          <a:p>
            <a:pPr marL="0" lvl="1" indent="0" defTabSz="895769">
              <a:lnSpc>
                <a:spcPct val="100000"/>
              </a:lnSpc>
              <a:spcBef>
                <a:spcPts val="0"/>
              </a:spcBef>
              <a:spcAft>
                <a:spcPts val="0"/>
              </a:spcAft>
              <a:buNone/>
              <a:tabLst>
                <a:tab pos="632806" algn="l"/>
              </a:tabLst>
            </a:pPr>
            <a:r>
              <a:rPr lang="en-US" sz="1372" kern="0" dirty="0">
                <a:latin typeface="Consolas" panose="020B0609020204030204" pitchFamily="49" charset="0"/>
                <a:cs typeface="Arial" panose="020B0604020202020204" pitchFamily="34" charset="0"/>
              </a:rPr>
              <a:t>val lines = ssc.socketTextStream("localhost", 9999)</a:t>
            </a:r>
          </a:p>
          <a:p>
            <a:pPr marL="0" lvl="1" indent="0" defTabSz="895769">
              <a:lnSpc>
                <a:spcPct val="100000"/>
              </a:lnSpc>
              <a:spcBef>
                <a:spcPts val="1200"/>
              </a:spcBef>
              <a:spcAft>
                <a:spcPts val="588"/>
              </a:spcAft>
              <a:buNone/>
              <a:tabLst>
                <a:tab pos="632806" algn="l"/>
              </a:tabLst>
            </a:pPr>
            <a:r>
              <a:rPr lang="en-US" sz="1372" kern="0" dirty="0">
                <a:solidFill>
                  <a:srgbClr val="008272">
                    <a:lumMod val="75000"/>
                  </a:srgbClr>
                </a:solidFill>
                <a:latin typeface="Consolas" panose="020B0609020204030204" pitchFamily="49" charset="0"/>
              </a:rPr>
              <a:t>// Split each line into words using the </a:t>
            </a:r>
            <a:r>
              <a:rPr lang="en-US" sz="1372" kern="0" dirty="0" err="1">
                <a:solidFill>
                  <a:srgbClr val="008272">
                    <a:lumMod val="75000"/>
                  </a:srgbClr>
                </a:solidFill>
                <a:latin typeface="Consolas" panose="020B0609020204030204" pitchFamily="49" charset="0"/>
              </a:rPr>
              <a:t>flatMap</a:t>
            </a:r>
            <a:r>
              <a:rPr lang="en-US" sz="1372" kern="0" dirty="0">
                <a:solidFill>
                  <a:srgbClr val="008272">
                    <a:lumMod val="75000"/>
                  </a:srgbClr>
                </a:solidFill>
                <a:latin typeface="Consolas" panose="020B0609020204030204" pitchFamily="49" charset="0"/>
              </a:rPr>
              <a:t> function</a:t>
            </a:r>
          </a:p>
          <a:p>
            <a:pPr marL="0" lvl="1" indent="0" defTabSz="895769">
              <a:lnSpc>
                <a:spcPct val="100000"/>
              </a:lnSpc>
              <a:spcBef>
                <a:spcPts val="0"/>
              </a:spcBef>
              <a:spcAft>
                <a:spcPts val="0"/>
              </a:spcAft>
              <a:buNone/>
              <a:tabLst>
                <a:tab pos="632806" algn="l"/>
              </a:tabLst>
            </a:pPr>
            <a:r>
              <a:rPr lang="en-US" sz="1372" kern="0" dirty="0">
                <a:latin typeface="Consolas" panose="020B0609020204030204" pitchFamily="49" charset="0"/>
                <a:cs typeface="Arial" panose="020B0604020202020204" pitchFamily="34" charset="0"/>
              </a:rPr>
              <a:t>val words = lines.flatMap(_.split(" "))</a:t>
            </a:r>
          </a:p>
          <a:p>
            <a:pPr marL="0" lvl="1" indent="0" defTabSz="895769">
              <a:lnSpc>
                <a:spcPct val="100000"/>
              </a:lnSpc>
              <a:spcBef>
                <a:spcPts val="1200"/>
              </a:spcBef>
              <a:spcAft>
                <a:spcPts val="588"/>
              </a:spcAft>
              <a:buNone/>
              <a:tabLst>
                <a:tab pos="632806" algn="l"/>
              </a:tabLst>
            </a:pPr>
            <a:r>
              <a:rPr lang="en-US" sz="1372" kern="0" dirty="0">
                <a:solidFill>
                  <a:srgbClr val="008272">
                    <a:lumMod val="75000"/>
                  </a:srgbClr>
                </a:solidFill>
                <a:latin typeface="Consolas" panose="020B0609020204030204" pitchFamily="49" charset="0"/>
              </a:rPr>
              <a:t>// Count each word in each batch</a:t>
            </a:r>
            <a:br>
              <a:rPr lang="en-US" sz="1372" kern="0" dirty="0">
                <a:solidFill>
                  <a:srgbClr val="DC3C00">
                    <a:lumMod val="75000"/>
                  </a:srgbClr>
                </a:solidFill>
                <a:latin typeface="Consolas" panose="020B0609020204030204" pitchFamily="49" charset="0"/>
              </a:rPr>
            </a:br>
            <a:r>
              <a:rPr lang="en-US" sz="1372" kern="0" dirty="0">
                <a:latin typeface="Consolas" panose="020B0609020204030204" pitchFamily="49" charset="0"/>
                <a:cs typeface="Arial" panose="020B0604020202020204" pitchFamily="34" charset="0"/>
              </a:rPr>
              <a:t>val pairs = words.map(word =&gt; (word, 1))</a:t>
            </a:r>
            <a:br>
              <a:rPr lang="en-US" sz="1372" kern="0" dirty="0">
                <a:latin typeface="Consolas" panose="020B0609020204030204" pitchFamily="49" charset="0"/>
                <a:cs typeface="Arial" panose="020B0604020202020204" pitchFamily="34" charset="0"/>
              </a:rPr>
            </a:br>
            <a:r>
              <a:rPr lang="en-US" sz="1372" kern="0" dirty="0">
                <a:latin typeface="Consolas" panose="020B0609020204030204" pitchFamily="49" charset="0"/>
                <a:cs typeface="Arial" panose="020B0604020202020204" pitchFamily="34" charset="0"/>
              </a:rPr>
              <a:t>val wordCounts = pairs.reduceByKey(_ + _)</a:t>
            </a:r>
            <a:br>
              <a:rPr lang="en-US" sz="1372" kern="0" dirty="0">
                <a:latin typeface="Consolas" panose="020B0609020204030204" pitchFamily="49" charset="0"/>
                <a:cs typeface="Arial" panose="020B0604020202020204" pitchFamily="34" charset="0"/>
              </a:rPr>
            </a:br>
            <a:r>
              <a:rPr lang="en-US" sz="1372" kern="0" dirty="0">
                <a:latin typeface="Consolas" panose="020B0609020204030204" pitchFamily="49" charset="0"/>
                <a:cs typeface="Arial" panose="020B0604020202020204" pitchFamily="34" charset="0"/>
              </a:rPr>
              <a:t>wordCounts.print()</a:t>
            </a:r>
          </a:p>
          <a:p>
            <a:pPr marL="0" lvl="1" indent="0" defTabSz="895769">
              <a:lnSpc>
                <a:spcPct val="100000"/>
              </a:lnSpc>
              <a:spcBef>
                <a:spcPts val="600"/>
              </a:spcBef>
              <a:spcAft>
                <a:spcPts val="0"/>
              </a:spcAft>
              <a:buNone/>
              <a:tabLst>
                <a:tab pos="632806" algn="l"/>
              </a:tabLst>
            </a:pPr>
            <a:r>
              <a:rPr lang="en-US" sz="1372" i="1" kern="0" dirty="0">
                <a:solidFill>
                  <a:srgbClr val="008272">
                    <a:lumMod val="75000"/>
                  </a:srgbClr>
                </a:solidFill>
                <a:latin typeface="Consolas" panose="020B0609020204030204" pitchFamily="49" charset="0"/>
              </a:rPr>
              <a:t>// When these lines are executed, Spark Streaming sets up computation </a:t>
            </a:r>
            <a:br>
              <a:rPr lang="en-US" sz="1372" i="1" kern="0" dirty="0">
                <a:solidFill>
                  <a:srgbClr val="008272">
                    <a:lumMod val="75000"/>
                  </a:srgbClr>
                </a:solidFill>
                <a:latin typeface="Consolas" panose="020B0609020204030204" pitchFamily="49" charset="0"/>
              </a:rPr>
            </a:br>
            <a:r>
              <a:rPr lang="en-US" sz="1372" i="1" kern="0" dirty="0">
                <a:solidFill>
                  <a:srgbClr val="008272">
                    <a:lumMod val="75000"/>
                  </a:srgbClr>
                </a:solidFill>
                <a:latin typeface="Consolas" panose="020B0609020204030204" pitchFamily="49" charset="0"/>
              </a:rPr>
              <a:t>// Processing starts when the following calls are made:</a:t>
            </a:r>
          </a:p>
          <a:p>
            <a:pPr marL="0" lvl="1" indent="0" defTabSz="895769">
              <a:lnSpc>
                <a:spcPct val="100000"/>
              </a:lnSpc>
              <a:spcBef>
                <a:spcPts val="600"/>
              </a:spcBef>
              <a:spcAft>
                <a:spcPts val="588"/>
              </a:spcAft>
              <a:buNone/>
              <a:tabLst>
                <a:tab pos="632806" algn="l"/>
              </a:tabLst>
            </a:pPr>
            <a:r>
              <a:rPr lang="en-US" sz="1372" kern="0" dirty="0">
                <a:latin typeface="Consolas" panose="020B0609020204030204" pitchFamily="49" charset="0"/>
                <a:cs typeface="Arial" panose="020B0604020202020204" pitchFamily="34" charset="0"/>
              </a:rPr>
              <a:t>ssc.start()                       </a:t>
            </a:r>
            <a:r>
              <a:rPr lang="en-US" sz="1372" kern="0" dirty="0">
                <a:solidFill>
                  <a:srgbClr val="008272">
                    <a:lumMod val="75000"/>
                  </a:srgbClr>
                </a:solidFill>
                <a:latin typeface="Consolas" panose="020B0609020204030204" pitchFamily="49" charset="0"/>
              </a:rPr>
              <a:t>// Start the computation</a:t>
            </a:r>
            <a:br>
              <a:rPr lang="en-US" sz="1372" kern="0" dirty="0">
                <a:latin typeface="Consolas" panose="020B0609020204030204" pitchFamily="49" charset="0"/>
              </a:rPr>
            </a:br>
            <a:r>
              <a:rPr lang="en-US" sz="1372" kern="0" dirty="0">
                <a:latin typeface="Consolas" panose="020B0609020204030204" pitchFamily="49" charset="0"/>
                <a:cs typeface="Arial" panose="020B0604020202020204" pitchFamily="34" charset="0"/>
              </a:rPr>
              <a:t>ssc.awaitTermination()  </a:t>
            </a:r>
            <a:r>
              <a:rPr lang="en-US" sz="1372" kern="0" dirty="0">
                <a:solidFill>
                  <a:srgbClr val="008272">
                    <a:lumMod val="75000"/>
                  </a:srgbClr>
                </a:solidFill>
                <a:latin typeface="Consolas" panose="020B0609020204030204" pitchFamily="49" charset="0"/>
              </a:rPr>
              <a:t>// Wait for the computation to terminate</a:t>
            </a:r>
          </a:p>
        </p:txBody>
      </p:sp>
    </p:spTree>
    <p:extLst>
      <p:ext uri="{BB962C8B-B14F-4D97-AF65-F5344CB8AC3E}">
        <p14:creationId xmlns:p14="http://schemas.microsoft.com/office/powerpoint/2010/main" val="3220218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docProps/app.xml><?xml version="1.0" encoding="utf-8"?>
<Properties xmlns="http://schemas.openxmlformats.org/officeDocument/2006/extended-properties" xmlns:vt="http://schemas.openxmlformats.org/officeDocument/2006/docPropsVTypes">
  <TotalTime>206</TotalTime>
  <Words>7662</Words>
  <Application>Microsoft Office PowerPoint</Application>
  <PresentationFormat>Widescreen</PresentationFormat>
  <Paragraphs>482</Paragraphs>
  <Slides>37</Slides>
  <Notes>31</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37</vt:i4>
      </vt:variant>
    </vt:vector>
  </HeadingPairs>
  <TitlesOfParts>
    <vt:vector size="53" baseType="lpstr">
      <vt:lpstr>MS PGothic</vt:lpstr>
      <vt:lpstr>MS PGothic</vt:lpstr>
      <vt:lpstr>Arial</vt:lpstr>
      <vt:lpstr>Calibri</vt:lpstr>
      <vt:lpstr>Calibri Light</vt:lpstr>
      <vt:lpstr>Consolas</vt:lpstr>
      <vt:lpstr>Segoe</vt:lpstr>
      <vt:lpstr>Segoe Pro</vt:lpstr>
      <vt:lpstr>Segoe Semibold</vt:lpstr>
      <vt:lpstr>Segoe UI</vt:lpstr>
      <vt:lpstr>Segoe UI Light</vt:lpstr>
      <vt:lpstr>Wingdings</vt:lpstr>
      <vt:lpstr>ads-edu-theme</vt:lpstr>
      <vt:lpstr>2_Windows Server</vt:lpstr>
      <vt:lpstr>3_Theme1</vt:lpstr>
      <vt:lpstr>think-cell Slide</vt:lpstr>
      <vt:lpstr>Spark on HDInsight Spark Streaming</vt:lpstr>
      <vt:lpstr>PowerPoint Presentation</vt:lpstr>
      <vt:lpstr>Introduction to Spark Streaming</vt:lpstr>
      <vt:lpstr>What is Spark Streaming?</vt:lpstr>
      <vt:lpstr>DStream</vt:lpstr>
      <vt:lpstr>How it works</vt:lpstr>
      <vt:lpstr>Core abstraction: DStream</vt:lpstr>
      <vt:lpstr>DStream operations</vt:lpstr>
      <vt:lpstr>Sample code</vt:lpstr>
      <vt:lpstr>Windowing</vt:lpstr>
      <vt:lpstr>Windowing in Spark</vt:lpstr>
      <vt:lpstr>Spark: Window transformation operations</vt:lpstr>
      <vt:lpstr>Windowing sample code</vt:lpstr>
      <vt:lpstr>Guarantees</vt:lpstr>
      <vt:lpstr>“Exactly once,” “At least once,” guarantees</vt:lpstr>
      <vt:lpstr>Stream processing</vt:lpstr>
      <vt:lpstr>Stream processing</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 Streaming</dc:title>
  <dc:creator>Ali-Kazim Zaidi</dc:creator>
  <cp:lastModifiedBy>Ali-Kazim Zaidi</cp:lastModifiedBy>
  <cp:revision>1</cp:revision>
  <dcterms:created xsi:type="dcterms:W3CDTF">2017-01-20T17:00:43Z</dcterms:created>
  <dcterms:modified xsi:type="dcterms:W3CDTF">2017-01-20T20:26:47Z</dcterms:modified>
</cp:coreProperties>
</file>